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1966" r:id="rId3"/>
    <p:sldId id="1969" r:id="rId4"/>
    <p:sldId id="355" r:id="rId5"/>
    <p:sldId id="356" r:id="rId6"/>
    <p:sldId id="357" r:id="rId7"/>
    <p:sldId id="358" r:id="rId8"/>
    <p:sldId id="359" r:id="rId9"/>
    <p:sldId id="361" r:id="rId10"/>
    <p:sldId id="1970" r:id="rId11"/>
    <p:sldId id="1927" r:id="rId12"/>
    <p:sldId id="1981" r:id="rId13"/>
    <p:sldId id="1982" r:id="rId14"/>
    <p:sldId id="286" r:id="rId15"/>
    <p:sldId id="287" r:id="rId16"/>
    <p:sldId id="288" r:id="rId17"/>
    <p:sldId id="289" r:id="rId18"/>
    <p:sldId id="290" r:id="rId19"/>
    <p:sldId id="291" r:id="rId20"/>
    <p:sldId id="293" r:id="rId21"/>
    <p:sldId id="348" r:id="rId22"/>
    <p:sldId id="353" r:id="rId23"/>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63264" autoAdjust="0"/>
  </p:normalViewPr>
  <p:slideViewPr>
    <p:cSldViewPr snapToGrid="0">
      <p:cViewPr varScale="1">
        <p:scale>
          <a:sx n="78" d="100"/>
          <a:sy n="78" d="100"/>
        </p:scale>
        <p:origin x="21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svg>
</file>

<file path=ppt/media/image4.png>
</file>

<file path=ppt/media/image5.png>
</file>

<file path=ppt/media/image6.sv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4D45E-317C-4D9F-84B8-D5C8878D546C}" type="datetimeFigureOut">
              <a:rPr lang="hu-HU" smtClean="0"/>
              <a:t>2024. 02. 08.</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49B0D3-5A65-45BB-93FF-B6B4A4F3AB37}" type="slidenum">
              <a:rPr lang="hu-HU" smtClean="0"/>
              <a:t>‹#›</a:t>
            </a:fld>
            <a:endParaRPr lang="hu-HU"/>
          </a:p>
        </p:txBody>
      </p:sp>
    </p:spTree>
    <p:extLst>
      <p:ext uri="{BB962C8B-B14F-4D97-AF65-F5344CB8AC3E}">
        <p14:creationId xmlns:p14="http://schemas.microsoft.com/office/powerpoint/2010/main" val="2727005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azure.microsoft.com/services/azure-polic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microsoft.com/en-us/azure/azure-resource-manager/management/lock-resource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https://learn.microsoft.com/training/modules/describe-features-tools-azure-for-governance-compliance</a:t>
            </a:r>
          </a:p>
          <a:p>
            <a:endParaRPr lang="en-US" dirty="0"/>
          </a:p>
        </p:txBody>
      </p:sp>
      <p:sp>
        <p:nvSpPr>
          <p:cNvPr id="4" name="Slide Number Placeholder 3"/>
          <p:cNvSpPr>
            <a:spLocks noGrp="1"/>
          </p:cNvSpPr>
          <p:nvPr>
            <p:ph type="sldNum" sz="quarter" idx="5"/>
          </p:nvPr>
        </p:nvSpPr>
        <p:spPr/>
        <p:txBody>
          <a:bodyPr/>
          <a:lstStyle/>
          <a:p>
            <a:fld id="{560F4860-B975-4C5E-9E23-C8E24EBF595D}" type="slidenum">
              <a:rPr lang="en-US" smtClean="0"/>
              <a:t>2</a:t>
            </a:fld>
            <a:endParaRPr lang="en-US" dirty="0"/>
          </a:p>
        </p:txBody>
      </p:sp>
    </p:spTree>
    <p:extLst>
      <p:ext uri="{BB962C8B-B14F-4D97-AF65-F5344CB8AC3E}">
        <p14:creationId xmlns:p14="http://schemas.microsoft.com/office/powerpoint/2010/main" val="1429324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https://learn.microsoft.com/training/modules/describe-features-tools-azure-for-governance-compliance/6-describe-purpose-of-service-trust-portal</a:t>
            </a:r>
            <a:endParaRPr lang="hu-HU" dirty="0"/>
          </a:p>
          <a:p>
            <a:endParaRPr lang="hu-HU" dirty="0"/>
          </a:p>
          <a:p>
            <a:pPr algn="just">
              <a:lnSpc>
                <a:spcPct val="150000"/>
              </a:lnSpc>
            </a:pPr>
            <a:r>
              <a:rPr lang="hu-HU" sz="1800" dirty="0">
                <a:solidFill>
                  <a:srgbClr val="161616"/>
                </a:solidFill>
                <a:effectLst/>
                <a:latin typeface="Segoe UI" panose="020B0502040204020203" pitchFamily="34" charset="0"/>
                <a:ea typeface="Times New Roman" panose="02020603050405020304" pitchFamily="18" charset="0"/>
              </a:rPr>
              <a:t>The Microsoft Service </a:t>
            </a:r>
            <a:r>
              <a:rPr lang="hu-HU" sz="1800" dirty="0" err="1">
                <a:solidFill>
                  <a:srgbClr val="161616"/>
                </a:solidFill>
                <a:effectLst/>
                <a:latin typeface="Segoe UI" panose="020B0502040204020203" pitchFamily="34" charset="0"/>
                <a:ea typeface="Times New Roman" panose="02020603050405020304" pitchFamily="18" charset="0"/>
              </a:rPr>
              <a:t>Trust</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Portal</a:t>
            </a:r>
            <a:r>
              <a:rPr lang="hu-HU" sz="1800" dirty="0">
                <a:solidFill>
                  <a:srgbClr val="161616"/>
                </a:solidFill>
                <a:effectLst/>
                <a:latin typeface="Segoe UI" panose="020B0502040204020203" pitchFamily="34" charset="0"/>
                <a:ea typeface="Times New Roman" panose="02020603050405020304" pitchFamily="18" charset="0"/>
              </a:rPr>
              <a:t> is a </a:t>
            </a:r>
            <a:r>
              <a:rPr lang="hu-HU" sz="1800" dirty="0" err="1">
                <a:solidFill>
                  <a:srgbClr val="161616"/>
                </a:solidFill>
                <a:effectLst/>
                <a:latin typeface="Segoe UI" panose="020B0502040204020203" pitchFamily="34" charset="0"/>
                <a:ea typeface="Times New Roman" panose="02020603050405020304" pitchFamily="18" charset="0"/>
              </a:rPr>
              <a:t>portal</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that</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provides</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access</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to</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various</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content</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tools</a:t>
            </a:r>
            <a:r>
              <a:rPr lang="hu-HU" sz="1800" dirty="0">
                <a:solidFill>
                  <a:srgbClr val="161616"/>
                </a:solidFill>
                <a:effectLst/>
                <a:latin typeface="Segoe UI" panose="020B0502040204020203" pitchFamily="34" charset="0"/>
                <a:ea typeface="Times New Roman" panose="02020603050405020304" pitchFamily="18" charset="0"/>
              </a:rPr>
              <a:t>, and </a:t>
            </a:r>
            <a:r>
              <a:rPr lang="hu-HU" sz="1800" dirty="0" err="1">
                <a:solidFill>
                  <a:srgbClr val="161616"/>
                </a:solidFill>
                <a:effectLst/>
                <a:latin typeface="Segoe UI" panose="020B0502040204020203" pitchFamily="34" charset="0"/>
                <a:ea typeface="Times New Roman" panose="02020603050405020304" pitchFamily="18" charset="0"/>
              </a:rPr>
              <a:t>other</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resources</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about</a:t>
            </a:r>
            <a:r>
              <a:rPr lang="hu-HU" sz="1800" dirty="0">
                <a:solidFill>
                  <a:srgbClr val="161616"/>
                </a:solidFill>
                <a:effectLst/>
                <a:latin typeface="Segoe UI" panose="020B0502040204020203" pitchFamily="34" charset="0"/>
                <a:ea typeface="Times New Roman" panose="02020603050405020304" pitchFamily="18" charset="0"/>
              </a:rPr>
              <a:t> Microsoft </a:t>
            </a:r>
            <a:r>
              <a:rPr lang="hu-HU" sz="1800" dirty="0" err="1">
                <a:solidFill>
                  <a:srgbClr val="161616"/>
                </a:solidFill>
                <a:effectLst/>
                <a:latin typeface="Segoe UI" panose="020B0502040204020203" pitchFamily="34" charset="0"/>
                <a:ea typeface="Times New Roman" panose="02020603050405020304" pitchFamily="18" charset="0"/>
              </a:rPr>
              <a:t>security</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privacy</a:t>
            </a:r>
            <a:r>
              <a:rPr lang="hu-HU" sz="1800" dirty="0">
                <a:solidFill>
                  <a:srgbClr val="161616"/>
                </a:solidFill>
                <a:effectLst/>
                <a:latin typeface="Segoe UI" panose="020B0502040204020203" pitchFamily="34" charset="0"/>
                <a:ea typeface="Times New Roman" panose="02020603050405020304" pitchFamily="18" charset="0"/>
              </a:rPr>
              <a:t>, and </a:t>
            </a:r>
            <a:r>
              <a:rPr lang="hu-HU" sz="1800" dirty="0" err="1">
                <a:solidFill>
                  <a:srgbClr val="161616"/>
                </a:solidFill>
                <a:effectLst/>
                <a:latin typeface="Segoe UI" panose="020B0502040204020203" pitchFamily="34" charset="0"/>
                <a:ea typeface="Times New Roman" panose="02020603050405020304" pitchFamily="18" charset="0"/>
              </a:rPr>
              <a:t>compliance</a:t>
            </a:r>
            <a:r>
              <a:rPr lang="hu-HU" sz="1800" dirty="0">
                <a:solidFill>
                  <a:srgbClr val="161616"/>
                </a:solidFill>
                <a:effectLst/>
                <a:latin typeface="Segoe UI" panose="020B0502040204020203" pitchFamily="34" charset="0"/>
                <a:ea typeface="Times New Roman" panose="02020603050405020304" pitchFamily="18" charset="0"/>
              </a:rPr>
              <a:t> </a:t>
            </a:r>
            <a:r>
              <a:rPr lang="hu-HU" sz="1800" dirty="0" err="1">
                <a:solidFill>
                  <a:srgbClr val="161616"/>
                </a:solidFill>
                <a:effectLst/>
                <a:latin typeface="Segoe UI" panose="020B0502040204020203" pitchFamily="34" charset="0"/>
                <a:ea typeface="Times New Roman" panose="02020603050405020304" pitchFamily="18" charset="0"/>
              </a:rPr>
              <a:t>practices</a:t>
            </a:r>
            <a:r>
              <a:rPr lang="hu-HU" sz="1800" dirty="0">
                <a:solidFill>
                  <a:srgbClr val="161616"/>
                </a:solidFill>
                <a:effectLst/>
                <a:latin typeface="Segoe UI" panose="020B0502040204020203" pitchFamily="34" charset="0"/>
                <a:ea typeface="Times New Roman" panose="02020603050405020304" pitchFamily="18" charset="0"/>
              </a:rPr>
              <a:t>.</a:t>
            </a:r>
            <a:endParaRPr lang="hu-HU" sz="1800" dirty="0">
              <a:effectLst/>
              <a:latin typeface="Times New Roman" panose="02020603050405020304" pitchFamily="18" charset="0"/>
              <a:ea typeface="Times New Roman" panose="02020603050405020304" pitchFamily="18" charset="0"/>
            </a:endParaRPr>
          </a:p>
          <a:p>
            <a:r>
              <a:rPr lang="hu-HU" sz="1800" dirty="0">
                <a:solidFill>
                  <a:srgbClr val="161616"/>
                </a:solidFill>
                <a:effectLst/>
                <a:latin typeface="Segoe UI" panose="020B0502040204020203" pitchFamily="34" charset="0"/>
                <a:ea typeface="Calibri" panose="020F0502020204030204" pitchFamily="34" charset="0"/>
              </a:rPr>
              <a:t>The Service </a:t>
            </a:r>
            <a:r>
              <a:rPr lang="hu-HU" sz="1800" dirty="0" err="1">
                <a:solidFill>
                  <a:srgbClr val="161616"/>
                </a:solidFill>
                <a:effectLst/>
                <a:latin typeface="Segoe UI" panose="020B0502040204020203" pitchFamily="34" charset="0"/>
                <a:ea typeface="Calibri" panose="020F0502020204030204" pitchFamily="34" charset="0"/>
              </a:rPr>
              <a:t>Trust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Portal</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contains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details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about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Microsoft's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implementation</a:t>
            </a:r>
            <a:r>
              <a:rPr lang="hu-HU" sz="1800" dirty="0">
                <a:solidFill>
                  <a:srgbClr val="161616"/>
                </a:solidFill>
                <a:effectLst/>
                <a:latin typeface="Segoe UI" panose="020B0502040204020203" pitchFamily="34" charset="0"/>
                <a:ea typeface="Calibri" panose="020F0502020204030204" pitchFamily="34" charset="0"/>
              </a:rPr>
              <a:t> of </a:t>
            </a:r>
            <a:r>
              <a:rPr lang="hu-HU" sz="1800" dirty="0" err="1">
                <a:solidFill>
                  <a:srgbClr val="161616"/>
                </a:solidFill>
                <a:effectLst/>
                <a:latin typeface="Segoe UI" panose="020B0502040204020203" pitchFamily="34" charset="0"/>
                <a:ea typeface="Calibri" panose="020F0502020204030204" pitchFamily="34" charset="0"/>
              </a:rPr>
              <a:t>controls</a:t>
            </a:r>
            <a:r>
              <a:rPr lang="hu-HU" sz="1800" dirty="0">
                <a:solidFill>
                  <a:srgbClr val="161616"/>
                </a:solidFill>
                <a:effectLst/>
                <a:latin typeface="Segoe UI" panose="020B0502040204020203" pitchFamily="34" charset="0"/>
                <a:ea typeface="Calibri" panose="020F0502020204030204" pitchFamily="34" charset="0"/>
              </a:rPr>
              <a:t> and </a:t>
            </a:r>
            <a:r>
              <a:rPr lang="hu-HU" sz="1800" dirty="0" err="1">
                <a:solidFill>
                  <a:srgbClr val="161616"/>
                </a:solidFill>
                <a:effectLst/>
                <a:latin typeface="Segoe UI" panose="020B0502040204020203" pitchFamily="34" charset="0"/>
                <a:ea typeface="Calibri" panose="020F0502020204030204" pitchFamily="34" charset="0"/>
              </a:rPr>
              <a:t>processes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that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protect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our</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cloud</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services</a:t>
            </a:r>
            <a:r>
              <a:rPr lang="hu-HU" sz="1800" dirty="0">
                <a:solidFill>
                  <a:srgbClr val="161616"/>
                </a:solidFill>
                <a:effectLst/>
                <a:latin typeface="Segoe UI" panose="020B0502040204020203" pitchFamily="34" charset="0"/>
                <a:ea typeface="Calibri" panose="020F0502020204030204" pitchFamily="34" charset="0"/>
              </a:rPr>
              <a:t> and </a:t>
            </a:r>
            <a:r>
              <a:rPr lang="hu-HU" sz="1800" dirty="0" err="1">
                <a:solidFill>
                  <a:srgbClr val="161616"/>
                </a:solidFill>
                <a:effectLst/>
                <a:latin typeface="Segoe UI" panose="020B0502040204020203" pitchFamily="34" charset="0"/>
                <a:ea typeface="Calibri" panose="020F0502020204030204" pitchFamily="34" charset="0"/>
              </a:rPr>
              <a:t>the</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customer</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data</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therein</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To</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access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some</a:t>
            </a:r>
            <a:r>
              <a:rPr lang="hu-HU" sz="1800" dirty="0">
                <a:solidFill>
                  <a:srgbClr val="161616"/>
                </a:solidFill>
                <a:effectLst/>
                <a:latin typeface="Segoe UI" panose="020B0502040204020203" pitchFamily="34" charset="0"/>
                <a:ea typeface="Calibri" panose="020F0502020204030204" pitchFamily="34" charset="0"/>
              </a:rPr>
              <a:t> of </a:t>
            </a:r>
            <a:r>
              <a:rPr lang="hu-HU" sz="1800" dirty="0" err="1">
                <a:solidFill>
                  <a:srgbClr val="161616"/>
                </a:solidFill>
                <a:effectLst/>
                <a:latin typeface="Segoe UI" panose="020B0502040204020203" pitchFamily="34" charset="0"/>
                <a:ea typeface="Calibri" panose="020F0502020204030204" pitchFamily="34" charset="0"/>
              </a:rPr>
              <a:t>the</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resources</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on</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the</a:t>
            </a:r>
            <a:r>
              <a:rPr lang="hu-HU" sz="1800" dirty="0">
                <a:solidFill>
                  <a:srgbClr val="161616"/>
                </a:solidFill>
                <a:effectLst/>
                <a:latin typeface="Segoe UI" panose="020B0502040204020203" pitchFamily="34" charset="0"/>
                <a:ea typeface="Calibri" panose="020F0502020204030204" pitchFamily="34" charset="0"/>
              </a:rPr>
              <a:t> Service </a:t>
            </a:r>
            <a:r>
              <a:rPr lang="hu-HU" sz="1800" dirty="0" err="1">
                <a:solidFill>
                  <a:srgbClr val="161616"/>
                </a:solidFill>
                <a:effectLst/>
                <a:latin typeface="Segoe UI" panose="020B0502040204020203" pitchFamily="34" charset="0"/>
                <a:ea typeface="Calibri" panose="020F0502020204030204" pitchFamily="34" charset="0"/>
              </a:rPr>
              <a:t>Trust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Portal</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you</a:t>
            </a:r>
            <a:r>
              <a:rPr lang="hu-HU" sz="1800" dirty="0">
                <a:solidFill>
                  <a:srgbClr val="161616"/>
                </a:solidFill>
                <a:effectLst/>
                <a:latin typeface="Segoe UI" panose="020B0502040204020203" pitchFamily="34" charset="0"/>
                <a:ea typeface="Calibri" panose="020F0502020204030204" pitchFamily="34" charset="0"/>
              </a:rPr>
              <a:t> must </a:t>
            </a:r>
            <a:r>
              <a:rPr lang="hu-HU" sz="1800" dirty="0" err="1">
                <a:solidFill>
                  <a:srgbClr val="161616"/>
                </a:solidFill>
                <a:effectLst/>
                <a:latin typeface="Segoe UI" panose="020B0502040204020203" pitchFamily="34" charset="0"/>
                <a:ea typeface="Calibri" panose="020F0502020204030204" pitchFamily="34" charset="0"/>
              </a:rPr>
              <a:t>sign</a:t>
            </a:r>
            <a:r>
              <a:rPr lang="hu-HU" sz="1800" dirty="0">
                <a:solidFill>
                  <a:srgbClr val="161616"/>
                </a:solidFill>
                <a:effectLst/>
                <a:latin typeface="Segoe UI" panose="020B0502040204020203" pitchFamily="34" charset="0"/>
                <a:ea typeface="Calibri" panose="020F0502020204030204" pitchFamily="34" charset="0"/>
              </a:rPr>
              <a:t> in </a:t>
            </a:r>
            <a:r>
              <a:rPr lang="hu-HU" sz="1800" dirty="0" err="1">
                <a:solidFill>
                  <a:srgbClr val="161616"/>
                </a:solidFill>
                <a:effectLst/>
                <a:latin typeface="Segoe UI" panose="020B0502040204020203" pitchFamily="34" charset="0"/>
                <a:ea typeface="Calibri" panose="020F0502020204030204" pitchFamily="34" charset="0"/>
              </a:rPr>
              <a:t>as</a:t>
            </a:r>
            <a:r>
              <a:rPr lang="hu-HU" sz="1800" dirty="0">
                <a:solidFill>
                  <a:srgbClr val="161616"/>
                </a:solidFill>
                <a:effectLst/>
                <a:latin typeface="Segoe UI" panose="020B0502040204020203" pitchFamily="34" charset="0"/>
                <a:ea typeface="Calibri" panose="020F0502020204030204" pitchFamily="34" charset="0"/>
              </a:rPr>
              <a:t> an </a:t>
            </a:r>
            <a:r>
              <a:rPr lang="hu-HU" sz="1800" dirty="0" err="1">
                <a:solidFill>
                  <a:srgbClr val="161616"/>
                </a:solidFill>
                <a:effectLst/>
                <a:latin typeface="Segoe UI" panose="020B0502040204020203" pitchFamily="34" charset="0"/>
                <a:ea typeface="Calibri" panose="020F0502020204030204" pitchFamily="34" charset="0"/>
              </a:rPr>
              <a:t>authenticated</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user</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with</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your</a:t>
            </a:r>
            <a:r>
              <a:rPr lang="hu-HU" sz="1800" dirty="0">
                <a:solidFill>
                  <a:srgbClr val="161616"/>
                </a:solidFill>
                <a:effectLst/>
                <a:latin typeface="Segoe UI" panose="020B0502040204020203" pitchFamily="34" charset="0"/>
                <a:ea typeface="Calibri" panose="020F0502020204030204" pitchFamily="34" charset="0"/>
              </a:rPr>
              <a:t> Microsoft </a:t>
            </a:r>
            <a:r>
              <a:rPr lang="hu-HU" sz="1800" dirty="0" err="1">
                <a:solidFill>
                  <a:srgbClr val="161616"/>
                </a:solidFill>
                <a:effectLst/>
                <a:latin typeface="Segoe UI" panose="020B0502040204020203" pitchFamily="34" charset="0"/>
                <a:ea typeface="Calibri" panose="020F0502020204030204" pitchFamily="34" charset="0"/>
              </a:rPr>
              <a:t>cloud</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services</a:t>
            </a:r>
            <a:r>
              <a:rPr lang="hu-HU" sz="1800" dirty="0">
                <a:solidFill>
                  <a:srgbClr val="161616"/>
                </a:solidFill>
                <a:effectLst/>
                <a:latin typeface="Segoe UI" panose="020B0502040204020203" pitchFamily="34" charset="0"/>
                <a:ea typeface="Calibri" panose="020F0502020204030204" pitchFamily="34" charset="0"/>
              </a:rPr>
              <a:t> account (Microsoft </a:t>
            </a:r>
            <a:r>
              <a:rPr lang="hu-HU" sz="1800" dirty="0" err="1">
                <a:solidFill>
                  <a:srgbClr val="161616"/>
                </a:solidFill>
                <a:effectLst/>
                <a:latin typeface="Segoe UI" panose="020B0502040204020203" pitchFamily="34" charset="0"/>
                <a:ea typeface="Calibri" panose="020F0502020204030204" pitchFamily="34" charset="0"/>
              </a:rPr>
              <a:t>Entra</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organization</a:t>
            </a:r>
            <a:r>
              <a:rPr lang="hu-HU" sz="1800" dirty="0">
                <a:solidFill>
                  <a:srgbClr val="161616"/>
                </a:solidFill>
                <a:effectLst/>
                <a:latin typeface="Segoe UI" panose="020B0502040204020203" pitchFamily="34" charset="0"/>
                <a:ea typeface="Calibri" panose="020F0502020204030204" pitchFamily="34" charset="0"/>
              </a:rPr>
              <a:t> account). </a:t>
            </a:r>
            <a:r>
              <a:rPr lang="hu-HU" sz="1800" dirty="0" err="1">
                <a:solidFill>
                  <a:srgbClr val="161616"/>
                </a:solidFill>
                <a:effectLst/>
                <a:latin typeface="Segoe UI" panose="020B0502040204020203" pitchFamily="34" charset="0"/>
                <a:ea typeface="Calibri" panose="020F0502020204030204" pitchFamily="34" charset="0"/>
              </a:rPr>
              <a:t>You'll</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need</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to</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review</a:t>
            </a:r>
            <a:r>
              <a:rPr lang="hu-HU" sz="1800" dirty="0">
                <a:solidFill>
                  <a:srgbClr val="161616"/>
                </a:solidFill>
                <a:effectLst/>
                <a:latin typeface="Segoe UI" panose="020B0502040204020203" pitchFamily="34" charset="0"/>
                <a:ea typeface="Calibri" panose="020F0502020204030204" pitchFamily="34" charset="0"/>
              </a:rPr>
              <a:t> and </a:t>
            </a:r>
            <a:r>
              <a:rPr lang="hu-HU" sz="1800" dirty="0" err="1">
                <a:solidFill>
                  <a:srgbClr val="161616"/>
                </a:solidFill>
                <a:effectLst/>
                <a:latin typeface="Segoe UI" panose="020B0502040204020203" pitchFamily="34" charset="0"/>
                <a:ea typeface="Calibri" panose="020F0502020204030204" pitchFamily="34" charset="0"/>
              </a:rPr>
              <a:t>accept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the</a:t>
            </a:r>
            <a:r>
              <a:rPr lang="hu-HU" sz="1800" dirty="0">
                <a:solidFill>
                  <a:srgbClr val="161616"/>
                </a:solidFill>
                <a:effectLst/>
                <a:latin typeface="Segoe UI" panose="020B0502040204020203" pitchFamily="34" charset="0"/>
                <a:ea typeface="Calibri" panose="020F0502020204030204" pitchFamily="34" charset="0"/>
              </a:rPr>
              <a:t> Microsoft non-</a:t>
            </a:r>
            <a:r>
              <a:rPr lang="hu-HU" sz="1800" dirty="0" err="1">
                <a:solidFill>
                  <a:srgbClr val="161616"/>
                </a:solidFill>
                <a:effectLst/>
                <a:latin typeface="Segoe UI" panose="020B0502040204020203" pitchFamily="34" charset="0"/>
                <a:ea typeface="Calibri" panose="020F0502020204030204" pitchFamily="34" charset="0"/>
              </a:rPr>
              <a:t>disclosure</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agreement</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for</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compliance</a:t>
            </a:r>
            <a:r>
              <a:rPr lang="hu-HU" sz="1800" dirty="0">
                <a:solidFill>
                  <a:srgbClr val="161616"/>
                </a:solidFill>
                <a:effectLst/>
                <a:latin typeface="Segoe UI" panose="020B0502040204020203" pitchFamily="34" charset="0"/>
                <a:ea typeface="Calibri" panose="020F0502020204030204" pitchFamily="34" charset="0"/>
              </a:rPr>
              <a:t> </a:t>
            </a:r>
            <a:r>
              <a:rPr lang="hu-HU" sz="1800" dirty="0" err="1">
                <a:solidFill>
                  <a:srgbClr val="161616"/>
                </a:solidFill>
                <a:effectLst/>
                <a:latin typeface="Segoe UI" panose="020B0502040204020203" pitchFamily="34" charset="0"/>
                <a:ea typeface="Calibri" panose="020F0502020204030204" pitchFamily="34" charset="0"/>
              </a:rPr>
              <a:t>materials</a:t>
            </a:r>
            <a:r>
              <a:rPr lang="hu-HU" sz="1800" dirty="0">
                <a:solidFill>
                  <a:srgbClr val="161616"/>
                </a:solidFill>
                <a:effectLst/>
                <a:latin typeface="Segoe UI" panose="020B0502040204020203" pitchFamily="34" charset="0"/>
                <a:ea typeface="Calibri" panose="020F0502020204030204" pitchFamily="34" charset="0"/>
              </a:rPr>
              <a:t>.</a:t>
            </a:r>
          </a:p>
          <a:p>
            <a:endParaRPr lang="hu-HU" sz="1800" dirty="0">
              <a:solidFill>
                <a:srgbClr val="161616"/>
              </a:solidFill>
              <a:effectLst/>
              <a:latin typeface="Segoe UI" panose="020B0502040204020203" pitchFamily="34" charset="0"/>
            </a:endParaRPr>
          </a:p>
          <a:p>
            <a:endParaRPr lang="en-US" dirty="0"/>
          </a:p>
        </p:txBody>
      </p:sp>
      <p:sp>
        <p:nvSpPr>
          <p:cNvPr id="4" name="Slide Number Placeholder 3"/>
          <p:cNvSpPr>
            <a:spLocks noGrp="1"/>
          </p:cNvSpPr>
          <p:nvPr>
            <p:ph type="sldNum" sz="quarter" idx="5"/>
          </p:nvPr>
        </p:nvSpPr>
        <p:spPr/>
        <p:txBody>
          <a:bodyPr/>
          <a:lstStyle/>
          <a:p>
            <a:fld id="{560F4860-B975-4C5E-9E23-C8E24EBF595D}" type="slidenum">
              <a:rPr lang="en-US" smtClean="0"/>
              <a:t>11</a:t>
            </a:fld>
            <a:endParaRPr lang="en-US" dirty="0"/>
          </a:p>
        </p:txBody>
      </p:sp>
    </p:spTree>
    <p:extLst>
      <p:ext uri="{BB962C8B-B14F-4D97-AF65-F5344CB8AC3E}">
        <p14:creationId xmlns:p14="http://schemas.microsoft.com/office/powerpoint/2010/main" val="2097027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sz="900" b="0" kern="1200" dirty="0">
              <a:solidFill>
                <a:schemeClr val="tx1"/>
              </a:solidFill>
              <a:effectLst/>
              <a:latin typeface="Segoe UI Light" pitchFamily="34" charset="0"/>
              <a:ea typeface="+mn-ea"/>
              <a:cs typeface="+mn-cs"/>
            </a:endParaRPr>
          </a:p>
          <a:p>
            <a:endParaRPr lang="en-IE" sz="900" b="1" kern="1200" dirty="0">
              <a:solidFill>
                <a:schemeClr val="tx1"/>
              </a:solidFill>
              <a:effectLst/>
              <a:latin typeface="Segoe UI Light" pitchFamily="34" charset="0"/>
              <a:ea typeface="+mn-ea"/>
              <a:cs typeface="+mn-cs"/>
            </a:endParaRPr>
          </a:p>
          <a:p>
            <a:r>
              <a:rPr lang="en-IE" sz="900" b="1" kern="1200" dirty="0">
                <a:solidFill>
                  <a:schemeClr val="tx1"/>
                </a:solidFill>
                <a:effectLst/>
                <a:latin typeface="Segoe UI Light" pitchFamily="34" charset="0"/>
                <a:ea typeface="+mn-ea"/>
                <a:cs typeface="+mn-cs"/>
              </a:rPr>
              <a:t>Azure Policy: </a:t>
            </a:r>
            <a:r>
              <a:rPr lang="en-IE" sz="900" b="0" i="0" u="none" strike="noStrike" kern="1200" dirty="0">
                <a:solidFill>
                  <a:schemeClr val="tx1"/>
                </a:solidFill>
                <a:effectLst/>
                <a:latin typeface="Segoe UI Light" pitchFamily="34" charset="0"/>
                <a:ea typeface="+mn-ea"/>
                <a:cs typeface="+mn-cs"/>
              </a:rPr>
              <a:t>https://learn.microsoft.com/en-us/purview/purview</a:t>
            </a:r>
            <a:endParaRPr lang="hu-HU" sz="900" b="0" i="0" u="none" strike="noStrike" kern="1200" dirty="0">
              <a:solidFill>
                <a:schemeClr val="tx1"/>
              </a:solidFill>
              <a:effectLst/>
              <a:latin typeface="Segoe UI Light" pitchFamily="34" charset="0"/>
              <a:ea typeface="+mn-ea"/>
              <a:cs typeface="+mn-cs"/>
            </a:endParaRPr>
          </a:p>
          <a:p>
            <a:endParaRPr lang="hu-HU" sz="900" b="0" i="0" u="none" strike="noStrike" kern="1200" dirty="0">
              <a:solidFill>
                <a:schemeClr val="tx1"/>
              </a:solidFill>
              <a:effectLst/>
              <a:latin typeface="Segoe UI Light" pitchFamily="34" charset="0"/>
              <a:ea typeface="+mn-ea"/>
              <a:cs typeface="+mn-cs"/>
            </a:endParaRPr>
          </a:p>
          <a:p>
            <a:pPr algn="just">
              <a:lnSpc>
                <a:spcPct val="150000"/>
              </a:lnSpc>
            </a:pPr>
            <a:endParaRPr lang="en-IE" sz="900" b="0" i="0" u="none" strike="noStrik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769380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lnSpc>
                <a:spcPct val="150000"/>
              </a:lnSpc>
              <a:spcBef>
                <a:spcPts val="2400"/>
              </a:spcBef>
              <a:spcAft>
                <a:spcPts val="900"/>
              </a:spcAft>
            </a:pPr>
            <a:endParaRPr lang="en-IE" sz="900" b="0" i="0" u="none" strike="noStrik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952279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18335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67829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267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3938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09035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94325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4974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E" sz="1800" u="none" kern="100" dirty="0">
                <a:effectLst/>
                <a:latin typeface="Calibri" panose="020F0502020204030204" pitchFamily="34" charset="0"/>
                <a:ea typeface="Calibri" panose="020F0502020204030204" pitchFamily="34" charset="0"/>
                <a:cs typeface="Times New Roman" panose="02020603050405020304" pitchFamily="18" charset="0"/>
              </a:rPr>
              <a:t>https://learn.microsoft.com/training/modules/describe-features-tools-azure-for-governance-compliance/3-describe-purpose-of-azure-policy</a:t>
            </a:r>
            <a:endParaRPr lang="en-GB" sz="1800" u="none"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E" sz="1800" b="1" u="none" kern="100" dirty="0">
                <a:effectLst/>
                <a:latin typeface="Calibri" panose="020F0502020204030204" pitchFamily="34" charset="0"/>
                <a:ea typeface="Calibri" panose="020F0502020204030204" pitchFamily="34" charset="0"/>
                <a:cs typeface="Times New Roman" panose="02020603050405020304" pitchFamily="18" charset="0"/>
              </a:rPr>
              <a:t>Azure Policy</a:t>
            </a:r>
            <a:r>
              <a:rPr lang="en-IE" sz="1800" u="none" kern="100" dirty="0">
                <a:effectLst/>
                <a:latin typeface="Calibri" panose="020F0502020204030204" pitchFamily="34" charset="0"/>
                <a:ea typeface="Calibri" panose="020F0502020204030204" pitchFamily="34" charset="0"/>
                <a:cs typeface="Times New Roman" panose="02020603050405020304" pitchFamily="18" charset="0"/>
              </a:rPr>
              <a:t>: https://azure.microsoft.com/en-us/services/azure-policy</a:t>
            </a:r>
            <a:endParaRPr lang="en-GB" sz="1800" u="none"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u="none" kern="100" dirty="0">
                <a:effectLst/>
                <a:latin typeface="Calibri" panose="020F0502020204030204" pitchFamily="34" charset="0"/>
                <a:ea typeface="Calibri" panose="020F0502020204030204" pitchFamily="34" charset="0"/>
                <a:cs typeface="Times New Roman" panose="02020603050405020304" pitchFamily="18" charset="0"/>
              </a:rPr>
              <a:t>Stay compliant with your corporate standards and service level agreements (SLAs) by using policy definitions to enforce rules and effects for your Azure resources.</a:t>
            </a:r>
            <a:endParaRPr lang="en-GB" sz="1800" u="none"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u="none" kern="100" dirty="0">
                <a:effectLst/>
                <a:latin typeface="Calibri" panose="020F0502020204030204" pitchFamily="34" charset="0"/>
                <a:ea typeface="Calibri" panose="020F0502020204030204" pitchFamily="34" charset="0"/>
                <a:cs typeface="Times New Roman" panose="02020603050405020304" pitchFamily="18" charset="0"/>
              </a:rPr>
              <a:t>Evaluates and identifies Azure resources that don’t comply with your policies.</a:t>
            </a:r>
            <a:endParaRPr lang="en-GB" sz="1800" u="none"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u="none" dirty="0">
                <a:effectLst/>
                <a:latin typeface="Calibri" panose="020F0502020204030204" pitchFamily="34" charset="0"/>
                <a:ea typeface="Calibri" panose="020F0502020204030204" pitchFamily="34" charset="0"/>
                <a:cs typeface="Times New Roman" panose="02020603050405020304" pitchFamily="18" charset="0"/>
              </a:rPr>
              <a:t>Provides built-in policy and initiative definitions, under categories such as Storage, Networking, Compute, Security Center, and Monitoring.</a:t>
            </a:r>
            <a:endParaRPr lang="hu-HU" sz="1800" u="none" dirty="0">
              <a:effectLst/>
              <a:latin typeface="Calibri" panose="020F0502020204030204" pitchFamily="34" charset="0"/>
              <a:ea typeface="Calibri" panose="020F0502020204030204" pitchFamily="34" charset="0"/>
              <a:cs typeface="Times New Roman" panose="02020603050405020304" pitchFamily="18" charset="0"/>
            </a:endParaRPr>
          </a:p>
          <a:p>
            <a:endParaRPr lang="hu-HU" sz="1800" u="none" kern="1200" dirty="0">
              <a:solidFill>
                <a:schemeClr val="tx1"/>
              </a:solidFill>
              <a:effectLst/>
              <a:latin typeface="Calibri" panose="020F0502020204030204" pitchFamily="34" charset="0"/>
              <a:ea typeface="+mn-ea"/>
              <a:cs typeface="Times New Roman" panose="02020603050405020304" pitchFamily="18" charset="0"/>
            </a:endParaRPr>
          </a:p>
          <a:p>
            <a:pPr algn="l"/>
            <a:r>
              <a:rPr lang="en-US" sz="900" b="0" i="0" u="none" strike="noStrike" dirty="0">
                <a:solidFill>
                  <a:srgbClr val="171717"/>
                </a:solidFill>
                <a:effectLst/>
                <a:latin typeface="Segoe UI" panose="020B0502040204020203" pitchFamily="34" charset="0"/>
                <a:hlinkClick r:id="rId3"/>
              </a:rPr>
              <a:t>Azure Policy</a:t>
            </a:r>
            <a:r>
              <a:rPr lang="en-US" sz="900" b="0" i="0" dirty="0">
                <a:solidFill>
                  <a:srgbClr val="171717"/>
                </a:solidFill>
                <a:effectLst/>
                <a:latin typeface="Segoe UI" panose="020B0502040204020203" pitchFamily="34" charset="0"/>
              </a:rPr>
              <a:t> is a service in Azure that enables you to create, assign, and manage policies that control or audit your resources. These policies enforce different rules across all of your resource configurations so that those configurations stay compliant with corporate standards.</a:t>
            </a:r>
            <a:endParaRPr lang="hu-HU" sz="900" b="0" i="0" dirty="0">
              <a:solidFill>
                <a:srgbClr val="171717"/>
              </a:solidFill>
              <a:effectLst/>
              <a:latin typeface="Segoe UI" panose="020B0502040204020203" pitchFamily="34" charset="0"/>
            </a:endParaRPr>
          </a:p>
          <a:p>
            <a:pPr algn="l"/>
            <a:endParaRPr lang="en-US" sz="900" b="0" i="0" dirty="0">
              <a:solidFill>
                <a:srgbClr val="171717"/>
              </a:solidFill>
              <a:effectLst/>
              <a:latin typeface="Segoe UI" panose="020B0502040204020203" pitchFamily="34" charset="0"/>
            </a:endParaRPr>
          </a:p>
          <a:p>
            <a:endParaRPr lang="en-IE" sz="900" u="non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7320715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2649B0D3-5A65-45BB-93FF-B6B4A4F3AB37}" type="slidenum">
              <a:rPr lang="hu-HU" smtClean="0"/>
              <a:t>21</a:t>
            </a:fld>
            <a:endParaRPr lang="hu-HU"/>
          </a:p>
        </p:txBody>
      </p:sp>
    </p:spTree>
    <p:extLst>
      <p:ext uri="{BB962C8B-B14F-4D97-AF65-F5344CB8AC3E}">
        <p14:creationId xmlns:p14="http://schemas.microsoft.com/office/powerpoint/2010/main" val="4180281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fld id="{2649B0D3-5A65-45BB-93FF-B6B4A4F3AB37}" type="slidenum">
              <a:rPr lang="hu-HU" smtClean="0"/>
              <a:t>22</a:t>
            </a:fld>
            <a:endParaRPr lang="hu-HU"/>
          </a:p>
        </p:txBody>
      </p:sp>
    </p:spTree>
    <p:extLst>
      <p:ext uri="{BB962C8B-B14F-4D97-AF65-F5344CB8AC3E}">
        <p14:creationId xmlns:p14="http://schemas.microsoft.com/office/powerpoint/2010/main" val="4256945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8033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4806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9564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7226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9771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endParaRPr lang="hu-HU" dirty="0"/>
          </a:p>
        </p:txBody>
      </p:sp>
      <p:sp>
        <p:nvSpPr>
          <p:cNvPr id="4" name="Dia számának hely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801448-2AB4-4BE4-A749-62FD6699D645}" type="slidenum">
              <a:rPr kumimoji="0" lang="hu-H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hu-H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209895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900" b="0" kern="1200" dirty="0">
                <a:solidFill>
                  <a:schemeClr val="tx1"/>
                </a:solidFill>
                <a:effectLst/>
                <a:latin typeface="Segoe UI Light" pitchFamily="34" charset="0"/>
                <a:ea typeface="+mn-ea"/>
                <a:cs typeface="+mn-cs"/>
              </a:rPr>
              <a:t>https://learn.microsoft.com/training/modules/describe-features-tools-azure-for-governance-compliance/4-describe-purpose-of-resource-locks</a:t>
            </a:r>
          </a:p>
          <a:p>
            <a:endParaRPr lang="en-IE" sz="900" b="1" kern="1200" dirty="0">
              <a:solidFill>
                <a:schemeClr val="tx1"/>
              </a:solidFill>
              <a:effectLst/>
              <a:latin typeface="Segoe UI Light" pitchFamily="34" charset="0"/>
              <a:ea typeface="+mn-ea"/>
              <a:cs typeface="+mn-cs"/>
            </a:endParaRPr>
          </a:p>
          <a:p>
            <a:r>
              <a:rPr lang="en-IE" sz="900" b="1" kern="1200" dirty="0">
                <a:solidFill>
                  <a:schemeClr val="tx1"/>
                </a:solidFill>
                <a:effectLst/>
                <a:latin typeface="Segoe UI Light" pitchFamily="34" charset="0"/>
                <a:ea typeface="+mn-ea"/>
                <a:cs typeface="+mn-cs"/>
              </a:rPr>
              <a:t>Resource Locks: </a:t>
            </a:r>
            <a:r>
              <a:rPr lang="en-IE" sz="900" b="0" i="0" u="none" strike="noStrike" kern="1200" dirty="0">
                <a:solidFill>
                  <a:schemeClr val="tx1"/>
                </a:solidFill>
                <a:effectLst/>
                <a:latin typeface="Segoe UI Light" pitchFamily="34" charset="0"/>
                <a:ea typeface="+mn-ea"/>
                <a:cs typeface="+mn-cs"/>
              </a:rPr>
              <a:t>https://learn.microsoft.com/azure/azure-resource-manager/resource-group-lock-resources</a:t>
            </a:r>
            <a:endParaRPr lang="hu-HU" sz="900" b="0" i="0" u="none" strike="noStrike" kern="1200" dirty="0">
              <a:solidFill>
                <a:schemeClr val="tx1"/>
              </a:solidFill>
              <a:effectLst/>
              <a:latin typeface="Segoe UI Light" pitchFamily="34" charset="0"/>
              <a:ea typeface="+mn-ea"/>
              <a:cs typeface="+mn-cs"/>
            </a:endParaRPr>
          </a:p>
          <a:p>
            <a:endParaRPr lang="hu-HU" sz="900" b="0" i="0" u="none" strike="noStrike" kern="1200" dirty="0">
              <a:solidFill>
                <a:schemeClr val="tx1"/>
              </a:solidFill>
              <a:effectLst/>
              <a:latin typeface="Segoe UI Light" pitchFamily="34" charset="0"/>
              <a:ea typeface="+mn-ea"/>
              <a:cs typeface="+mn-cs"/>
            </a:endParaRPr>
          </a:p>
          <a:p>
            <a:pPr algn="l"/>
            <a:r>
              <a:rPr lang="en-US" sz="900" b="0" i="0" dirty="0">
                <a:solidFill>
                  <a:srgbClr val="171717"/>
                </a:solidFill>
                <a:effectLst/>
                <a:latin typeface="Segoe UI" panose="020B0502040204020203" pitchFamily="34" charset="0"/>
              </a:rPr>
              <a:t>A </a:t>
            </a:r>
            <a:r>
              <a:rPr lang="en-US" sz="900" b="0" i="0" u="none" strike="noStrike" dirty="0">
                <a:solidFill>
                  <a:srgbClr val="171717"/>
                </a:solidFill>
                <a:effectLst/>
                <a:latin typeface="Segoe UI" panose="020B0502040204020203" pitchFamily="34" charset="0"/>
                <a:hlinkClick r:id="rId3"/>
              </a:rPr>
              <a:t>resource lock</a:t>
            </a:r>
            <a:r>
              <a:rPr lang="en-US" sz="900" b="0" i="0" dirty="0">
                <a:solidFill>
                  <a:srgbClr val="171717"/>
                </a:solidFill>
                <a:effectLst/>
                <a:latin typeface="Segoe UI" panose="020B0502040204020203" pitchFamily="34" charset="0"/>
              </a:rPr>
              <a:t> prevents resources from being accidentally deleted or changed.</a:t>
            </a:r>
            <a:endParaRPr lang="hu-HU" sz="900" b="0" i="0" dirty="0">
              <a:solidFill>
                <a:srgbClr val="171717"/>
              </a:solidFill>
              <a:effectLst/>
              <a:latin typeface="Segoe UI" panose="020B0502040204020203" pitchFamily="34" charset="0"/>
            </a:endParaRPr>
          </a:p>
          <a:p>
            <a:pPr algn="l"/>
            <a:endParaRPr lang="en-US" sz="900" b="0" i="0" dirty="0">
              <a:solidFill>
                <a:srgbClr val="171717"/>
              </a:solidFill>
              <a:effectLst/>
              <a:latin typeface="Segoe UI" panose="020B0502040204020203" pitchFamily="34" charset="0"/>
            </a:endParaRPr>
          </a:p>
          <a:p>
            <a:endParaRPr lang="en-IE" sz="900" b="0" i="0" u="none" strike="noStrike"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601089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DB2664-162D-4DBC-8E94-621012A2DF1A}"/>
              </a:ext>
            </a:extLst>
          </p:cNvPr>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a:extLst>
              <a:ext uri="{FF2B5EF4-FFF2-40B4-BE49-F238E27FC236}">
                <a16:creationId xmlns:a16="http://schemas.microsoft.com/office/drawing/2014/main" id="{E36A2788-8511-46CE-AD32-3C2D2C3B30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p>
        </p:txBody>
      </p:sp>
      <p:sp>
        <p:nvSpPr>
          <p:cNvPr id="4" name="Dátum helye 3">
            <a:extLst>
              <a:ext uri="{FF2B5EF4-FFF2-40B4-BE49-F238E27FC236}">
                <a16:creationId xmlns:a16="http://schemas.microsoft.com/office/drawing/2014/main" id="{62E15512-07E5-4A9A-B42E-C06BFD81D12B}"/>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C7982B07-3DC5-4AB0-BA54-E774912C3B6D}"/>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DBA4B830-681F-4A88-88BA-94606CE99161}"/>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284763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54E7D30-2C39-4413-BB47-FBC4087A132F}"/>
              </a:ext>
            </a:extLst>
          </p:cNvPr>
          <p:cNvSpPr>
            <a:spLocks noGrp="1"/>
          </p:cNvSpPr>
          <p:nvPr>
            <p:ph type="title"/>
          </p:nvPr>
        </p:nvSpPr>
        <p:spPr/>
        <p:txBody>
          <a:bodyPr/>
          <a:lstStyle/>
          <a:p>
            <a:r>
              <a:rPr lang="hu-HU"/>
              <a:t>Mintacím szerkesztése</a:t>
            </a:r>
          </a:p>
        </p:txBody>
      </p:sp>
      <p:sp>
        <p:nvSpPr>
          <p:cNvPr id="3" name="Függőleges szöveg helye 2">
            <a:extLst>
              <a:ext uri="{FF2B5EF4-FFF2-40B4-BE49-F238E27FC236}">
                <a16:creationId xmlns:a16="http://schemas.microsoft.com/office/drawing/2014/main" id="{6DB4FE78-929B-4CBE-8322-B4DD36B11791}"/>
              </a:ext>
            </a:extLst>
          </p:cNvPr>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76E093A8-14CE-4148-8508-10290B3AB3C1}"/>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65A9FF8D-AABD-40F7-A957-508A047E3AD3}"/>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6529A8F-E844-4913-94E0-12C2342BB837}"/>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82279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a:extLst>
              <a:ext uri="{FF2B5EF4-FFF2-40B4-BE49-F238E27FC236}">
                <a16:creationId xmlns:a16="http://schemas.microsoft.com/office/drawing/2014/main" id="{5B849983-55AF-41D0-AD37-DA8197B850E9}"/>
              </a:ext>
            </a:extLst>
          </p:cNvPr>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a:extLst>
              <a:ext uri="{FF2B5EF4-FFF2-40B4-BE49-F238E27FC236}">
                <a16:creationId xmlns:a16="http://schemas.microsoft.com/office/drawing/2014/main" id="{FBB0BBED-FAC2-4A78-BAF9-C2CA07832D92}"/>
              </a:ext>
            </a:extLst>
          </p:cNvPr>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C17DF253-6BD6-44D2-9899-FA46B36651E5}"/>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54E0AD6F-E22F-4C61-998E-CD78696DB40A}"/>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0821BBB-6D52-44D7-AD3C-8E016A7246AC}"/>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372541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userDrawn="1"/>
        </p:nvPicPr>
        <p:blipFill rotWithShape="1">
          <a:blip r:embed="rId2"/>
          <a:srcRect r="19824"/>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Section divider title</a:t>
            </a:r>
          </a:p>
        </p:txBody>
      </p:sp>
      <p:sp>
        <p:nvSpPr>
          <p:cNvPr id="5" name="Footer Placeholder 10">
            <a:extLst>
              <a:ext uri="{FF2B5EF4-FFF2-40B4-BE49-F238E27FC236}">
                <a16:creationId xmlns:a16="http://schemas.microsoft.com/office/drawing/2014/main" id="{CF739926-D45E-64CA-0DB0-97104E14A5A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29755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column_Callout_with Image">
    <p:bg>
      <p:bgRef idx="1001">
        <a:schemeClr val="bg1"/>
      </p:bgRef>
    </p:bg>
    <p:spTree>
      <p:nvGrpSpPr>
        <p:cNvPr id="1" name=""/>
        <p:cNvGrpSpPr/>
        <p:nvPr/>
      </p:nvGrpSpPr>
      <p:grpSpPr>
        <a:xfrm>
          <a:off x="0" y="0"/>
          <a:ext cx="0" cy="0"/>
          <a:chOff x="0" y="0"/>
          <a:chExt cx="0" cy="0"/>
        </a:xfrm>
      </p:grpSpPr>
      <p:sp>
        <p:nvSpPr>
          <p:cNvPr id="7" name="Footer Placeholder 10">
            <a:extLst>
              <a:ext uri="{FF2B5EF4-FFF2-40B4-BE49-F238E27FC236}">
                <a16:creationId xmlns:a16="http://schemas.microsoft.com/office/drawing/2014/main" id="{5E5F3DC3-1739-4680-A88C-C7B8F0E6D38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44938"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581150"/>
            <a:ext cx="7535862" cy="443072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Text Placeholder 11">
            <a:extLst>
              <a:ext uri="{FF2B5EF4-FFF2-40B4-BE49-F238E27FC236}">
                <a16:creationId xmlns:a16="http://schemas.microsoft.com/office/drawing/2014/main" id="{BA3E60F0-F025-04E8-0E46-71699A62E435}"/>
              </a:ext>
            </a:extLst>
          </p:cNvPr>
          <p:cNvSpPr>
            <a:spLocks noGrp="1"/>
          </p:cNvSpPr>
          <p:nvPr>
            <p:ph type="body" sz="quarter" idx="16"/>
          </p:nvPr>
        </p:nvSpPr>
        <p:spPr>
          <a:xfrm>
            <a:off x="584200" y="1594155"/>
            <a:ext cx="317414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4D105096-7BC3-1383-8EE1-744002B706B2}"/>
              </a:ext>
            </a:extLst>
          </p:cNvPr>
          <p:cNvSpPr>
            <a:spLocks noGrp="1"/>
          </p:cNvSpPr>
          <p:nvPr>
            <p:ph type="body" sz="quarter" idx="15"/>
          </p:nvPr>
        </p:nvSpPr>
        <p:spPr>
          <a:xfrm>
            <a:off x="586389" y="2085764"/>
            <a:ext cx="3172811"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6517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F16CAC6C-E57B-D312-6754-C68FA11C55E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556346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492443"/>
          </a:xfrm>
        </p:spPr>
        <p:txBody>
          <a:bodyPr/>
          <a:lstStyle>
            <a:lvl1pPr>
              <a:defRPr sz="3200" b="0" i="0">
                <a:solidFill>
                  <a:schemeClr val="tx1"/>
                </a:solidFill>
                <a:latin typeface="+mj-lt"/>
                <a:cs typeface="Segoe UI Semibold" panose="020B0502040204020203" pitchFamily="34" charset="0"/>
              </a:defRPr>
            </a:lvl1pPr>
          </a:lstStyle>
          <a:p>
            <a:r>
              <a:rPr lang="en-US" dirty="0"/>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3133714086"/>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59B79DF-EA4B-4904-9061-BFD1C3BA1E93}"/>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A4596710-5A4D-432F-A839-B2C9E504C87C}"/>
              </a:ext>
            </a:extLst>
          </p:cNvPr>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C08E472A-5AB8-43E8-B057-0668B996447B}"/>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ADDEDF79-6F75-42F9-99E5-8880B1B2B85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F9063C9C-764D-4F30-BD46-6A6899334855}"/>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2795576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774B62E-C9F4-4AC8-9AE7-3100317908AD}"/>
              </a:ext>
            </a:extLst>
          </p:cNvPr>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a:extLst>
              <a:ext uri="{FF2B5EF4-FFF2-40B4-BE49-F238E27FC236}">
                <a16:creationId xmlns:a16="http://schemas.microsoft.com/office/drawing/2014/main" id="{01885651-7B9A-4809-B864-021880E797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átum helye 3">
            <a:extLst>
              <a:ext uri="{FF2B5EF4-FFF2-40B4-BE49-F238E27FC236}">
                <a16:creationId xmlns:a16="http://schemas.microsoft.com/office/drawing/2014/main" id="{E6234683-94A9-4BCD-8EFB-F65738D3415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BB8C24C8-7C45-42DF-9FE2-9AB1C05CEA59}"/>
              </a:ext>
            </a:extLst>
          </p:cNvPr>
          <p:cNvSpPr>
            <a:spLocks noGrp="1"/>
          </p:cNvSpPr>
          <p:nvPr>
            <p:ph type="ftr" sz="quarter" idx="11"/>
          </p:nvPr>
        </p:nvSpPr>
        <p:spPr/>
        <p:txBody>
          <a:bodyPr/>
          <a:lstStyle/>
          <a:p>
            <a:endParaRPr lang="hu-HU"/>
          </a:p>
        </p:txBody>
      </p:sp>
      <p:sp>
        <p:nvSpPr>
          <p:cNvPr id="6" name="Dia számának helye 5">
            <a:extLst>
              <a:ext uri="{FF2B5EF4-FFF2-40B4-BE49-F238E27FC236}">
                <a16:creationId xmlns:a16="http://schemas.microsoft.com/office/drawing/2014/main" id="{BA4A7734-31B0-4AD6-8E7B-956787D27B23}"/>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175075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79C6417-B086-4256-BF3F-77FCA510D88B}"/>
              </a:ext>
            </a:extLst>
          </p:cNvPr>
          <p:cNvSpPr>
            <a:spLocks noGrp="1"/>
          </p:cNvSpPr>
          <p:nvPr>
            <p:ph type="title"/>
          </p:nvPr>
        </p:nvSpPr>
        <p:spPr/>
        <p:txBody>
          <a:bodyPr/>
          <a:lstStyle/>
          <a:p>
            <a:r>
              <a:rPr lang="hu-HU"/>
              <a:t>Mintacím szerkesztése</a:t>
            </a:r>
          </a:p>
        </p:txBody>
      </p:sp>
      <p:sp>
        <p:nvSpPr>
          <p:cNvPr id="3" name="Tartalom helye 2">
            <a:extLst>
              <a:ext uri="{FF2B5EF4-FFF2-40B4-BE49-F238E27FC236}">
                <a16:creationId xmlns:a16="http://schemas.microsoft.com/office/drawing/2014/main" id="{993C7B42-E904-4AB8-9AB2-6F44F76879AC}"/>
              </a:ext>
            </a:extLst>
          </p:cNvPr>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a:extLst>
              <a:ext uri="{FF2B5EF4-FFF2-40B4-BE49-F238E27FC236}">
                <a16:creationId xmlns:a16="http://schemas.microsoft.com/office/drawing/2014/main" id="{BB1EBFA0-CE2C-44ED-AA79-7F3146159F9F}"/>
              </a:ext>
            </a:extLst>
          </p:cNvPr>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a:extLst>
              <a:ext uri="{FF2B5EF4-FFF2-40B4-BE49-F238E27FC236}">
                <a16:creationId xmlns:a16="http://schemas.microsoft.com/office/drawing/2014/main" id="{E21296CB-EC93-44E1-B389-5B1F88793E0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A8344D35-2891-4E5C-8EDE-57312F66959E}"/>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166194E6-B1C8-4831-AF2B-39F9DAB8D2F3}"/>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3968850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D4DD057-39A6-426E-974D-3528AE5D6940}"/>
              </a:ext>
            </a:extLst>
          </p:cNvPr>
          <p:cNvSpPr>
            <a:spLocks noGrp="1"/>
          </p:cNvSpPr>
          <p:nvPr>
            <p:ph type="title"/>
          </p:nvPr>
        </p:nvSpPr>
        <p:spPr>
          <a:xfrm>
            <a:off x="839788" y="365125"/>
            <a:ext cx="10515600" cy="1325563"/>
          </a:xfrm>
        </p:spPr>
        <p:txBody>
          <a:bodyPr/>
          <a:lstStyle/>
          <a:p>
            <a:r>
              <a:rPr lang="hu-HU"/>
              <a:t>Mintacím szerkesztése</a:t>
            </a:r>
          </a:p>
        </p:txBody>
      </p:sp>
      <p:sp>
        <p:nvSpPr>
          <p:cNvPr id="3" name="Szöveg helye 2">
            <a:extLst>
              <a:ext uri="{FF2B5EF4-FFF2-40B4-BE49-F238E27FC236}">
                <a16:creationId xmlns:a16="http://schemas.microsoft.com/office/drawing/2014/main" id="{4E915754-9FE4-44A0-BE48-44D8582876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a:extLst>
              <a:ext uri="{FF2B5EF4-FFF2-40B4-BE49-F238E27FC236}">
                <a16:creationId xmlns:a16="http://schemas.microsoft.com/office/drawing/2014/main" id="{D80CE08C-0852-4DB1-A368-C972C3B4EF47}"/>
              </a:ext>
            </a:extLst>
          </p:cNvPr>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a:extLst>
              <a:ext uri="{FF2B5EF4-FFF2-40B4-BE49-F238E27FC236}">
                <a16:creationId xmlns:a16="http://schemas.microsoft.com/office/drawing/2014/main" id="{5B3637D3-83AF-4581-BFE7-A0C36982AE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a:extLst>
              <a:ext uri="{FF2B5EF4-FFF2-40B4-BE49-F238E27FC236}">
                <a16:creationId xmlns:a16="http://schemas.microsoft.com/office/drawing/2014/main" id="{97FC0829-4390-4ED6-A3D7-D7D9FDD532D1}"/>
              </a:ext>
            </a:extLst>
          </p:cNvPr>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a:extLst>
              <a:ext uri="{FF2B5EF4-FFF2-40B4-BE49-F238E27FC236}">
                <a16:creationId xmlns:a16="http://schemas.microsoft.com/office/drawing/2014/main" id="{AA63A70B-1952-44A6-8F74-4FD4404B91DF}"/>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8" name="Élőláb helye 7">
            <a:extLst>
              <a:ext uri="{FF2B5EF4-FFF2-40B4-BE49-F238E27FC236}">
                <a16:creationId xmlns:a16="http://schemas.microsoft.com/office/drawing/2014/main" id="{81383A5C-4B1A-44C4-82FC-041294DB5B5D}"/>
              </a:ext>
            </a:extLst>
          </p:cNvPr>
          <p:cNvSpPr>
            <a:spLocks noGrp="1"/>
          </p:cNvSpPr>
          <p:nvPr>
            <p:ph type="ftr" sz="quarter" idx="11"/>
          </p:nvPr>
        </p:nvSpPr>
        <p:spPr/>
        <p:txBody>
          <a:bodyPr/>
          <a:lstStyle/>
          <a:p>
            <a:endParaRPr lang="hu-HU"/>
          </a:p>
        </p:txBody>
      </p:sp>
      <p:sp>
        <p:nvSpPr>
          <p:cNvPr id="9" name="Dia számának helye 8">
            <a:extLst>
              <a:ext uri="{FF2B5EF4-FFF2-40B4-BE49-F238E27FC236}">
                <a16:creationId xmlns:a16="http://schemas.microsoft.com/office/drawing/2014/main" id="{CDE1554E-9DE0-4E52-A50E-B4B3B28C6392}"/>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441901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1ECD01C-58BB-4C91-A23F-9B04FC3F6CE0}"/>
              </a:ext>
            </a:extLst>
          </p:cNvPr>
          <p:cNvSpPr>
            <a:spLocks noGrp="1"/>
          </p:cNvSpPr>
          <p:nvPr>
            <p:ph type="title"/>
          </p:nvPr>
        </p:nvSpPr>
        <p:spPr/>
        <p:txBody>
          <a:bodyPr/>
          <a:lstStyle/>
          <a:p>
            <a:r>
              <a:rPr lang="hu-HU"/>
              <a:t>Mintacím szerkesztése</a:t>
            </a:r>
          </a:p>
        </p:txBody>
      </p:sp>
      <p:sp>
        <p:nvSpPr>
          <p:cNvPr id="3" name="Dátum helye 2">
            <a:extLst>
              <a:ext uri="{FF2B5EF4-FFF2-40B4-BE49-F238E27FC236}">
                <a16:creationId xmlns:a16="http://schemas.microsoft.com/office/drawing/2014/main" id="{A945652A-3718-46AA-B97D-CB0C736F1C15}"/>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4" name="Élőláb helye 3">
            <a:extLst>
              <a:ext uri="{FF2B5EF4-FFF2-40B4-BE49-F238E27FC236}">
                <a16:creationId xmlns:a16="http://schemas.microsoft.com/office/drawing/2014/main" id="{5381AFB6-3A34-4766-BD19-C36C1CB7D6C8}"/>
              </a:ext>
            </a:extLst>
          </p:cNvPr>
          <p:cNvSpPr>
            <a:spLocks noGrp="1"/>
          </p:cNvSpPr>
          <p:nvPr>
            <p:ph type="ftr" sz="quarter" idx="11"/>
          </p:nvPr>
        </p:nvSpPr>
        <p:spPr/>
        <p:txBody>
          <a:bodyPr/>
          <a:lstStyle/>
          <a:p>
            <a:endParaRPr lang="hu-HU"/>
          </a:p>
        </p:txBody>
      </p:sp>
      <p:sp>
        <p:nvSpPr>
          <p:cNvPr id="5" name="Dia számának helye 4">
            <a:extLst>
              <a:ext uri="{FF2B5EF4-FFF2-40B4-BE49-F238E27FC236}">
                <a16:creationId xmlns:a16="http://schemas.microsoft.com/office/drawing/2014/main" id="{C9DC9FC6-F197-4309-A2C8-7A6D3B5E9D71}"/>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4167075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a:extLst>
              <a:ext uri="{FF2B5EF4-FFF2-40B4-BE49-F238E27FC236}">
                <a16:creationId xmlns:a16="http://schemas.microsoft.com/office/drawing/2014/main" id="{13F954CB-F7FC-4F28-8A95-0533493BE79D}"/>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3" name="Élőláb helye 2">
            <a:extLst>
              <a:ext uri="{FF2B5EF4-FFF2-40B4-BE49-F238E27FC236}">
                <a16:creationId xmlns:a16="http://schemas.microsoft.com/office/drawing/2014/main" id="{575B5E8D-95D8-4D6A-B4BF-2276EFC9BA88}"/>
              </a:ext>
            </a:extLst>
          </p:cNvPr>
          <p:cNvSpPr>
            <a:spLocks noGrp="1"/>
          </p:cNvSpPr>
          <p:nvPr>
            <p:ph type="ftr" sz="quarter" idx="11"/>
          </p:nvPr>
        </p:nvSpPr>
        <p:spPr/>
        <p:txBody>
          <a:bodyPr/>
          <a:lstStyle/>
          <a:p>
            <a:endParaRPr lang="hu-HU"/>
          </a:p>
        </p:txBody>
      </p:sp>
      <p:sp>
        <p:nvSpPr>
          <p:cNvPr id="4" name="Dia számának helye 3">
            <a:extLst>
              <a:ext uri="{FF2B5EF4-FFF2-40B4-BE49-F238E27FC236}">
                <a16:creationId xmlns:a16="http://schemas.microsoft.com/office/drawing/2014/main" id="{809F2C3F-8535-42DB-9AF3-D53756F954A7}"/>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033182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9B956A3-21CE-4173-B203-9E79C127CA28}"/>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a:extLst>
              <a:ext uri="{FF2B5EF4-FFF2-40B4-BE49-F238E27FC236}">
                <a16:creationId xmlns:a16="http://schemas.microsoft.com/office/drawing/2014/main" id="{90A443C3-0232-42A2-B2A9-6B1A021037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a:extLst>
              <a:ext uri="{FF2B5EF4-FFF2-40B4-BE49-F238E27FC236}">
                <a16:creationId xmlns:a16="http://schemas.microsoft.com/office/drawing/2014/main" id="{1251A6E0-A54A-46B2-AD50-965E98197D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7F02599D-AD15-4284-A2F0-D978FA8CBE28}"/>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8B4E750E-9E70-4754-B9DA-8E2961114FCA}"/>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51238145-F48B-4C71-9CF8-A67AE9F0D7B4}"/>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62923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7CAF03C-CF94-4D3F-BC2E-6C439EE06E6F}"/>
              </a:ext>
            </a:extLst>
          </p:cNvPr>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a:extLst>
              <a:ext uri="{FF2B5EF4-FFF2-40B4-BE49-F238E27FC236}">
                <a16:creationId xmlns:a16="http://schemas.microsoft.com/office/drawing/2014/main" id="{4C274012-455A-48E0-B5F3-129E3167A1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a:extLst>
              <a:ext uri="{FF2B5EF4-FFF2-40B4-BE49-F238E27FC236}">
                <a16:creationId xmlns:a16="http://schemas.microsoft.com/office/drawing/2014/main" id="{85F6DDDF-FFD6-4013-9299-F4D2D12136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a:extLst>
              <a:ext uri="{FF2B5EF4-FFF2-40B4-BE49-F238E27FC236}">
                <a16:creationId xmlns:a16="http://schemas.microsoft.com/office/drawing/2014/main" id="{7D5B9D1C-6B0F-4DF5-8EE4-1519FEC12042}"/>
              </a:ext>
            </a:extLst>
          </p:cNvPr>
          <p:cNvSpPr>
            <a:spLocks noGrp="1"/>
          </p:cNvSpPr>
          <p:nvPr>
            <p:ph type="dt" sz="half" idx="10"/>
          </p:nvPr>
        </p:nvSpPr>
        <p:spPr/>
        <p:txBody>
          <a:bodyPr/>
          <a:lstStyle/>
          <a:p>
            <a:fld id="{55603217-8C3D-4D49-BA7A-C963AA4EC2CE}" type="datetimeFigureOut">
              <a:rPr lang="hu-HU" smtClean="0"/>
              <a:t>2024. 02. 08.</a:t>
            </a:fld>
            <a:endParaRPr lang="hu-HU"/>
          </a:p>
        </p:txBody>
      </p:sp>
      <p:sp>
        <p:nvSpPr>
          <p:cNvPr id="6" name="Élőláb helye 5">
            <a:extLst>
              <a:ext uri="{FF2B5EF4-FFF2-40B4-BE49-F238E27FC236}">
                <a16:creationId xmlns:a16="http://schemas.microsoft.com/office/drawing/2014/main" id="{3BFD0EA8-ED6F-4C26-AE7B-6DB8AAD8946B}"/>
              </a:ext>
            </a:extLst>
          </p:cNvPr>
          <p:cNvSpPr>
            <a:spLocks noGrp="1"/>
          </p:cNvSpPr>
          <p:nvPr>
            <p:ph type="ftr" sz="quarter" idx="11"/>
          </p:nvPr>
        </p:nvSpPr>
        <p:spPr/>
        <p:txBody>
          <a:bodyPr/>
          <a:lstStyle/>
          <a:p>
            <a:endParaRPr lang="hu-HU"/>
          </a:p>
        </p:txBody>
      </p:sp>
      <p:sp>
        <p:nvSpPr>
          <p:cNvPr id="7" name="Dia számának helye 6">
            <a:extLst>
              <a:ext uri="{FF2B5EF4-FFF2-40B4-BE49-F238E27FC236}">
                <a16:creationId xmlns:a16="http://schemas.microsoft.com/office/drawing/2014/main" id="{C7526492-4113-4FA5-94E8-A8D024B0733C}"/>
              </a:ext>
            </a:extLst>
          </p:cNvPr>
          <p:cNvSpPr>
            <a:spLocks noGrp="1"/>
          </p:cNvSpPr>
          <p:nvPr>
            <p:ph type="sldNum" sz="quarter" idx="12"/>
          </p:nvPr>
        </p:nvSpPr>
        <p:spPr/>
        <p:txBody>
          <a:bodyPr/>
          <a:lstStyle/>
          <a:p>
            <a:fld id="{2B18705D-4DC0-4568-A98C-F27EF6EA1586}" type="slidenum">
              <a:rPr lang="hu-HU" smtClean="0"/>
              <a:t>‹#›</a:t>
            </a:fld>
            <a:endParaRPr lang="hu-HU"/>
          </a:p>
        </p:txBody>
      </p:sp>
    </p:spTree>
    <p:extLst>
      <p:ext uri="{BB962C8B-B14F-4D97-AF65-F5344CB8AC3E}">
        <p14:creationId xmlns:p14="http://schemas.microsoft.com/office/powerpoint/2010/main" val="1720931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a:extLst>
              <a:ext uri="{FF2B5EF4-FFF2-40B4-BE49-F238E27FC236}">
                <a16:creationId xmlns:a16="http://schemas.microsoft.com/office/drawing/2014/main" id="{07DFAA95-1EF6-4F57-A651-D5DEA2B883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a:extLst>
              <a:ext uri="{FF2B5EF4-FFF2-40B4-BE49-F238E27FC236}">
                <a16:creationId xmlns:a16="http://schemas.microsoft.com/office/drawing/2014/main" id="{E65E52F0-40C0-4726-B143-2C2812E74B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a:extLst>
              <a:ext uri="{FF2B5EF4-FFF2-40B4-BE49-F238E27FC236}">
                <a16:creationId xmlns:a16="http://schemas.microsoft.com/office/drawing/2014/main" id="{69E28BED-4FD2-4FCD-B2B8-A82A9CDEB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603217-8C3D-4D49-BA7A-C963AA4EC2CE}" type="datetimeFigureOut">
              <a:rPr lang="hu-HU" smtClean="0"/>
              <a:t>2024. 02. 08.</a:t>
            </a:fld>
            <a:endParaRPr lang="hu-HU"/>
          </a:p>
        </p:txBody>
      </p:sp>
      <p:sp>
        <p:nvSpPr>
          <p:cNvPr id="5" name="Élőláb helye 4">
            <a:extLst>
              <a:ext uri="{FF2B5EF4-FFF2-40B4-BE49-F238E27FC236}">
                <a16:creationId xmlns:a16="http://schemas.microsoft.com/office/drawing/2014/main" id="{F6250079-772E-43EB-B70F-EC13D64BE1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u-HU"/>
          </a:p>
        </p:txBody>
      </p:sp>
      <p:sp>
        <p:nvSpPr>
          <p:cNvPr id="6" name="Dia számának helye 5">
            <a:extLst>
              <a:ext uri="{FF2B5EF4-FFF2-40B4-BE49-F238E27FC236}">
                <a16:creationId xmlns:a16="http://schemas.microsoft.com/office/drawing/2014/main" id="{A6DD8D0E-47E8-4F03-8822-4CA8466594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18705D-4DC0-4568-A98C-F27EF6EA1586}" type="slidenum">
              <a:rPr lang="hu-HU" smtClean="0"/>
              <a:t>‹#›</a:t>
            </a:fld>
            <a:endParaRPr lang="hu-HU"/>
          </a:p>
        </p:txBody>
      </p:sp>
    </p:spTree>
    <p:extLst>
      <p:ext uri="{BB962C8B-B14F-4D97-AF65-F5344CB8AC3E}">
        <p14:creationId xmlns:p14="http://schemas.microsoft.com/office/powerpoint/2010/main" val="561788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6.sv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p:txBody>
          <a:bodyPr>
            <a:normAutofit/>
          </a:bodyPr>
          <a:lstStyle/>
          <a:p>
            <a:r>
              <a:rPr lang="hu-HU" dirty="0"/>
              <a:t>Microsoft </a:t>
            </a:r>
            <a:r>
              <a:rPr lang="hu-HU" dirty="0" err="1"/>
              <a:t>Azure</a:t>
            </a:r>
            <a:r>
              <a:rPr lang="hu-HU" dirty="0"/>
              <a:t> Fundamentals</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p:txBody>
          <a:bodyPr/>
          <a:lstStyle/>
          <a:p>
            <a:r>
              <a:rPr lang="hu-HU" dirty="0" err="1"/>
              <a:t>Module</a:t>
            </a:r>
            <a:r>
              <a:rPr lang="hu-HU" dirty="0"/>
              <a:t> 3, </a:t>
            </a:r>
            <a:r>
              <a:rPr lang="hu-HU" dirty="0" err="1"/>
              <a:t>Section</a:t>
            </a:r>
            <a:r>
              <a:rPr lang="hu-HU" dirty="0"/>
              <a:t> 2</a:t>
            </a:r>
          </a:p>
          <a:p>
            <a:r>
              <a:rPr lang="hu-HU" dirty="0"/>
              <a:t>Dr. Tóth Ádám</a:t>
            </a:r>
          </a:p>
          <a:p>
            <a:r>
              <a:rPr lang="hu-HU" dirty="0"/>
              <a:t>toth.adam@inf.unideb.hu</a:t>
            </a:r>
          </a:p>
          <a:p>
            <a:endParaRPr lang="hu-HU" dirty="0"/>
          </a:p>
        </p:txBody>
      </p:sp>
    </p:spTree>
    <p:extLst>
      <p:ext uri="{BB962C8B-B14F-4D97-AF65-F5344CB8AC3E}">
        <p14:creationId xmlns:p14="http://schemas.microsoft.com/office/powerpoint/2010/main" val="3202569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F2130D-3D60-F849-CE1E-34114D34D9A9}"/>
              </a:ext>
            </a:extLst>
          </p:cNvPr>
          <p:cNvSpPr>
            <a:spLocks noGrp="1"/>
          </p:cNvSpPr>
          <p:nvPr>
            <p:ph type="title"/>
          </p:nvPr>
        </p:nvSpPr>
        <p:spPr/>
        <p:txBody>
          <a:bodyPr>
            <a:noAutofit/>
          </a:bodyPr>
          <a:lstStyle/>
          <a:p>
            <a:r>
              <a:rPr lang="en-US" sz="3600" b="1" noProof="0" dirty="0"/>
              <a:t>Resource locks</a:t>
            </a:r>
            <a:endParaRPr lang="en-US" sz="3600" b="1" dirty="0"/>
          </a:p>
        </p:txBody>
      </p:sp>
      <p:sp>
        <p:nvSpPr>
          <p:cNvPr id="9" name="Text Placeholder 8">
            <a:extLst>
              <a:ext uri="{FF2B5EF4-FFF2-40B4-BE49-F238E27FC236}">
                <a16:creationId xmlns:a16="http://schemas.microsoft.com/office/drawing/2014/main" id="{D2FD8F83-A800-64C9-2B29-1D2138BD3803}"/>
              </a:ext>
            </a:extLst>
          </p:cNvPr>
          <p:cNvSpPr>
            <a:spLocks noGrp="1"/>
          </p:cNvSpPr>
          <p:nvPr>
            <p:ph type="body" sz="quarter" idx="15"/>
          </p:nvPr>
        </p:nvSpPr>
        <p:spPr>
          <a:xfrm>
            <a:off x="586389" y="1591056"/>
            <a:ext cx="11013474" cy="1138773"/>
          </a:xfrm>
        </p:spPr>
        <p:txBody>
          <a:bodyPr/>
          <a:lstStyle/>
          <a:p>
            <a:pPr marL="282575" indent="-282575">
              <a:spcBef>
                <a:spcPts val="1200"/>
              </a:spcBef>
            </a:pPr>
            <a:r>
              <a:rPr lang="en-US" sz="2200" dirty="0"/>
              <a:t>Protect your Azure resources from accidental deletion or modification. </a:t>
            </a:r>
          </a:p>
          <a:p>
            <a:pPr marL="282575" indent="-282575">
              <a:spcBef>
                <a:spcPts val="1200"/>
              </a:spcBef>
            </a:pPr>
            <a:r>
              <a:rPr lang="en-US" sz="2200" dirty="0"/>
              <a:t>Manage locks at subscription, resource group, or individual resource </a:t>
            </a:r>
            <a:r>
              <a:rPr lang="en-US" sz="2000" dirty="0"/>
              <a:t>levels within the</a:t>
            </a:r>
            <a:br>
              <a:rPr lang="en-US" sz="2000" dirty="0"/>
            </a:br>
            <a:r>
              <a:rPr lang="en-US" sz="2000" dirty="0"/>
              <a:t>Azure portal.</a:t>
            </a:r>
          </a:p>
        </p:txBody>
      </p:sp>
      <p:graphicFrame>
        <p:nvGraphicFramePr>
          <p:cNvPr id="10" name="Table 9">
            <a:extLst>
              <a:ext uri="{FF2B5EF4-FFF2-40B4-BE49-F238E27FC236}">
                <a16:creationId xmlns:a16="http://schemas.microsoft.com/office/drawing/2014/main" id="{67237F4C-AF1A-C8F8-92D0-45E665306A43}"/>
              </a:ext>
            </a:extLst>
          </p:cNvPr>
          <p:cNvGraphicFramePr>
            <a:graphicFrameLocks noGrp="1"/>
          </p:cNvGraphicFramePr>
          <p:nvPr/>
        </p:nvGraphicFramePr>
        <p:xfrm>
          <a:off x="586389" y="2998950"/>
          <a:ext cx="11013476" cy="1441719"/>
        </p:xfrm>
        <a:graphic>
          <a:graphicData uri="http://schemas.openxmlformats.org/drawingml/2006/table">
            <a:tbl>
              <a:tblPr firstRow="1" firstCol="1" bandRow="1">
                <a:tableStyleId>{5C22544A-7EE6-4342-B048-85BDC9FD1C3A}</a:tableStyleId>
              </a:tblPr>
              <a:tblGrid>
                <a:gridCol w="2753369">
                  <a:extLst>
                    <a:ext uri="{9D8B030D-6E8A-4147-A177-3AD203B41FA5}">
                      <a16:colId xmlns:a16="http://schemas.microsoft.com/office/drawing/2014/main" val="20000"/>
                    </a:ext>
                  </a:extLst>
                </a:gridCol>
                <a:gridCol w="2753369">
                  <a:extLst>
                    <a:ext uri="{9D8B030D-6E8A-4147-A177-3AD203B41FA5}">
                      <a16:colId xmlns:a16="http://schemas.microsoft.com/office/drawing/2014/main" val="20001"/>
                    </a:ext>
                  </a:extLst>
                </a:gridCol>
                <a:gridCol w="2753369">
                  <a:extLst>
                    <a:ext uri="{9D8B030D-6E8A-4147-A177-3AD203B41FA5}">
                      <a16:colId xmlns:a16="http://schemas.microsoft.com/office/drawing/2014/main" val="20002"/>
                    </a:ext>
                  </a:extLst>
                </a:gridCol>
                <a:gridCol w="2753369">
                  <a:extLst>
                    <a:ext uri="{9D8B030D-6E8A-4147-A177-3AD203B41FA5}">
                      <a16:colId xmlns:a16="http://schemas.microsoft.com/office/drawing/2014/main" val="20003"/>
                    </a:ext>
                  </a:extLst>
                </a:gridCol>
              </a:tblGrid>
              <a:tr h="480573">
                <a:tc>
                  <a:txBody>
                    <a:bodyPr/>
                    <a:lstStyle/>
                    <a:p>
                      <a:pPr algn="l"/>
                      <a:r>
                        <a:rPr lang="en-US" sz="2000" b="0" dirty="0">
                          <a:solidFill>
                            <a:schemeClr val="tx1"/>
                          </a:solidFill>
                          <a:latin typeface="+mj-lt"/>
                        </a:rPr>
                        <a:t>Lock Types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FE9D88"/>
                    </a:solidFill>
                  </a:tcPr>
                </a:tc>
                <a:tc>
                  <a:txBody>
                    <a:bodyPr/>
                    <a:lstStyle/>
                    <a:p>
                      <a:pPr algn="l"/>
                      <a:r>
                        <a:rPr lang="en-US" sz="2000" b="0" dirty="0">
                          <a:solidFill>
                            <a:schemeClr val="tx1"/>
                          </a:solidFill>
                          <a:latin typeface="+mj-lt"/>
                        </a:rPr>
                        <a:t>Read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D988DC"/>
                    </a:solidFill>
                  </a:tcPr>
                </a:tc>
                <a:tc>
                  <a:txBody>
                    <a:bodyPr/>
                    <a:lstStyle/>
                    <a:p>
                      <a:pPr algn="l"/>
                      <a:r>
                        <a:rPr lang="en-US" sz="2000" b="0" dirty="0">
                          <a:solidFill>
                            <a:schemeClr val="tx1"/>
                          </a:solidFill>
                          <a:latin typeface="+mj-lt"/>
                        </a:rPr>
                        <a:t>Update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algn="l"/>
                      <a:r>
                        <a:rPr lang="en-US" sz="2000" b="0" dirty="0">
                          <a:solidFill>
                            <a:schemeClr val="tx1"/>
                          </a:solidFill>
                          <a:latin typeface="+mj-lt"/>
                        </a:rPr>
                        <a:t>Delete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F5C7BB"/>
                    </a:solidFill>
                  </a:tcPr>
                </a:tc>
                <a:extLst>
                  <a:ext uri="{0D108BD9-81ED-4DB2-BD59-A6C34878D82A}">
                    <a16:rowId xmlns:a16="http://schemas.microsoft.com/office/drawing/2014/main" val="10001"/>
                  </a:ext>
                </a:extLst>
              </a:tr>
              <a:tr h="480573">
                <a:tc>
                  <a:txBody>
                    <a:bodyPr/>
                    <a:lstStyle/>
                    <a:p>
                      <a:pPr algn="l"/>
                      <a:r>
                        <a:rPr lang="en-US" sz="1800" b="0" dirty="0">
                          <a:solidFill>
                            <a:srgbClr val="2A446F"/>
                          </a:solidFill>
                          <a:latin typeface="+mj-lt"/>
                        </a:rPr>
                        <a:t>Delete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a:r>
                        <a:rPr lang="en-US" sz="1800" b="0" dirty="0">
                          <a:solidFill>
                            <a:schemeClr val="tx1"/>
                          </a:solidFill>
                        </a:rPr>
                        <a:t>Yes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a:r>
                        <a:rPr lang="en-US" sz="1800" b="0" dirty="0">
                          <a:solidFill>
                            <a:schemeClr val="tx1"/>
                          </a:solidFill>
                        </a:rPr>
                        <a:t>Yes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a:r>
                        <a:rPr lang="en-US" sz="1800" b="0" dirty="0">
                          <a:solidFill>
                            <a:schemeClr val="tx1"/>
                          </a:solidFill>
                        </a:rPr>
                        <a:t>No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480573">
                <a:tc>
                  <a:txBody>
                    <a:bodyPr/>
                    <a:lstStyle/>
                    <a:p>
                      <a:pPr algn="l"/>
                      <a:r>
                        <a:rPr lang="en-US" sz="1800" b="0" dirty="0">
                          <a:solidFill>
                            <a:srgbClr val="2A446F"/>
                          </a:solidFill>
                          <a:latin typeface="+mj-lt"/>
                        </a:rPr>
                        <a:t>ReadOnly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a:r>
                        <a:rPr lang="en-US" sz="1800" b="0" dirty="0">
                          <a:solidFill>
                            <a:schemeClr val="tx1"/>
                          </a:solidFill>
                        </a:rPr>
                        <a:t>Yes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800" b="0" dirty="0">
                          <a:solidFill>
                            <a:schemeClr val="tx1"/>
                          </a:solidFill>
                        </a:rPr>
                        <a:t>No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800" b="0" dirty="0">
                          <a:solidFill>
                            <a:schemeClr val="tx1"/>
                          </a:solidFill>
                        </a:rPr>
                        <a:t>No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
        <p:nvSpPr>
          <p:cNvPr id="2" name="Footer Placeholder 1">
            <a:extLst>
              <a:ext uri="{FF2B5EF4-FFF2-40B4-BE49-F238E27FC236}">
                <a16:creationId xmlns:a16="http://schemas.microsoft.com/office/drawing/2014/main" id="{7DBCF61F-FBD9-A733-934A-7988E356571C}"/>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909277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FF447B0-DA2A-A093-3A26-F82343E8EC52}"/>
              </a:ext>
            </a:extLst>
          </p:cNvPr>
          <p:cNvSpPr>
            <a:spLocks noGrp="1"/>
          </p:cNvSpPr>
          <p:nvPr>
            <p:ph type="title"/>
          </p:nvPr>
        </p:nvSpPr>
        <p:spPr/>
        <p:txBody>
          <a:bodyPr>
            <a:noAutofit/>
          </a:bodyPr>
          <a:lstStyle/>
          <a:p>
            <a:r>
              <a:rPr lang="en-US" sz="3600" b="1" dirty="0"/>
              <a:t>Service Trust portal</a:t>
            </a:r>
          </a:p>
        </p:txBody>
      </p:sp>
      <p:pic>
        <p:nvPicPr>
          <p:cNvPr id="9" name="Picture 8">
            <a:extLst>
              <a:ext uri="{FF2B5EF4-FFF2-40B4-BE49-F238E27FC236}">
                <a16:creationId xmlns:a16="http://schemas.microsoft.com/office/drawing/2014/main" id="{D9AD2D85-B1AF-8320-C674-079B4DBE74EC}"/>
              </a:ext>
              <a:ext uri="{C183D7F6-B498-43B3-948B-1728B52AA6E4}">
                <adec:decorative xmlns:adec="http://schemas.microsoft.com/office/drawing/2017/decorative" val="1"/>
              </a:ext>
            </a:extLst>
          </p:cNvPr>
          <p:cNvPicPr>
            <a:picLocks noChangeAspect="1"/>
          </p:cNvPicPr>
          <p:nvPr/>
        </p:nvPicPr>
        <p:blipFill rotWithShape="1">
          <a:blip r:embed="rId3"/>
          <a:srcRect l="-696" t="-2535" r="-696" b="-2535"/>
          <a:stretch/>
        </p:blipFill>
        <p:spPr>
          <a:xfrm>
            <a:off x="588262" y="1581149"/>
            <a:ext cx="11011600" cy="4430713"/>
          </a:xfrm>
          <a:prstGeom prst="rect">
            <a:avLst/>
          </a:prstGeom>
          <a:solidFill>
            <a:schemeClr val="bg1"/>
          </a:solidFill>
          <a:ln w="19050">
            <a:solidFill>
              <a:schemeClr val="accent4"/>
            </a:solidFill>
          </a:ln>
        </p:spPr>
      </p:pic>
      <p:sp>
        <p:nvSpPr>
          <p:cNvPr id="2" name="Footer Placeholder 1">
            <a:extLst>
              <a:ext uri="{FF2B5EF4-FFF2-40B4-BE49-F238E27FC236}">
                <a16:creationId xmlns:a16="http://schemas.microsoft.com/office/drawing/2014/main" id="{D6C422A3-1EF0-700D-87B3-599D57D0224E}"/>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269481130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70EEC6E-E2A8-7587-C1ED-42046BA19D08}"/>
              </a:ext>
            </a:extLst>
          </p:cNvPr>
          <p:cNvSpPr>
            <a:spLocks noGrp="1"/>
          </p:cNvSpPr>
          <p:nvPr>
            <p:ph type="title"/>
          </p:nvPr>
        </p:nvSpPr>
        <p:spPr/>
        <p:txBody>
          <a:bodyPr>
            <a:noAutofit/>
          </a:bodyPr>
          <a:lstStyle/>
          <a:p>
            <a:r>
              <a:rPr lang="en-US" b="1" noProof="0" dirty="0"/>
              <a:t>Microsoft Purview</a:t>
            </a:r>
            <a:endParaRPr lang="en-US" b="1" dirty="0"/>
          </a:p>
        </p:txBody>
      </p:sp>
      <p:sp>
        <p:nvSpPr>
          <p:cNvPr id="11" name="Text Placeholder 10">
            <a:extLst>
              <a:ext uri="{FF2B5EF4-FFF2-40B4-BE49-F238E27FC236}">
                <a16:creationId xmlns:a16="http://schemas.microsoft.com/office/drawing/2014/main" id="{2DA85623-F1B4-C5A0-83EB-DC9F17440F6F}"/>
              </a:ext>
            </a:extLst>
          </p:cNvPr>
          <p:cNvSpPr>
            <a:spLocks noGrp="1"/>
          </p:cNvSpPr>
          <p:nvPr>
            <p:ph type="body" sz="quarter" idx="16"/>
          </p:nvPr>
        </p:nvSpPr>
        <p:spPr>
          <a:xfrm>
            <a:off x="584200" y="1594155"/>
            <a:ext cx="3174143" cy="3077766"/>
          </a:xfrm>
        </p:spPr>
        <p:txBody>
          <a:bodyPr/>
          <a:lstStyle/>
          <a:p>
            <a:r>
              <a:rPr lang="en-US" sz="2000" b="1" i="0" dirty="0">
                <a:solidFill>
                  <a:srgbClr val="171717"/>
                </a:solidFill>
                <a:effectLst/>
                <a:latin typeface="+mn-lt"/>
              </a:rPr>
              <a:t>Microsoft Purview </a:t>
            </a:r>
            <a:r>
              <a:rPr lang="en-US" sz="2000" i="0" dirty="0">
                <a:solidFill>
                  <a:srgbClr val="171717"/>
                </a:solidFill>
                <a:effectLst/>
                <a:latin typeface="+mn-lt"/>
              </a:rPr>
              <a:t>is a family of </a:t>
            </a:r>
            <a:r>
              <a:rPr lang="en-US" sz="2000" b="0" i="0" dirty="0">
                <a:solidFill>
                  <a:srgbClr val="171717"/>
                </a:solidFill>
                <a:effectLst/>
                <a:latin typeface="+mn-lt"/>
              </a:rPr>
              <a:t>data governance, risk, and compliance solutions that helps you get a single, unified view into your data. Microsoft Purview brings insights about your on-premises, </a:t>
            </a:r>
            <a:r>
              <a:rPr lang="en-US" sz="2000" b="0" i="0" dirty="0" err="1">
                <a:solidFill>
                  <a:srgbClr val="171717"/>
                </a:solidFill>
                <a:effectLst/>
                <a:latin typeface="+mn-lt"/>
              </a:rPr>
              <a:t>multicloud</a:t>
            </a:r>
            <a:r>
              <a:rPr lang="en-US" sz="2000" b="0" i="0" dirty="0">
                <a:solidFill>
                  <a:srgbClr val="171717"/>
                </a:solidFill>
                <a:effectLst/>
                <a:latin typeface="+mn-lt"/>
              </a:rPr>
              <a:t>, and softwar</a:t>
            </a:r>
            <a:r>
              <a:rPr lang="en-US" sz="2000" dirty="0">
                <a:solidFill>
                  <a:srgbClr val="171717"/>
                </a:solidFill>
                <a:latin typeface="+mn-lt"/>
              </a:rPr>
              <a:t>e </a:t>
            </a:r>
            <a:r>
              <a:rPr lang="en-US" sz="2000" b="0" i="0" dirty="0">
                <a:solidFill>
                  <a:srgbClr val="171717"/>
                </a:solidFill>
                <a:effectLst/>
                <a:latin typeface="+mn-lt"/>
              </a:rPr>
              <a:t>as a service data together.</a:t>
            </a:r>
            <a:endParaRPr lang="en-US" sz="2000" noProof="0" dirty="0">
              <a:latin typeface="+mn-lt"/>
            </a:endParaRPr>
          </a:p>
        </p:txBody>
      </p:sp>
      <p:sp>
        <p:nvSpPr>
          <p:cNvPr id="10" name="Text Placeholder 9">
            <a:extLst>
              <a:ext uri="{FF2B5EF4-FFF2-40B4-BE49-F238E27FC236}">
                <a16:creationId xmlns:a16="http://schemas.microsoft.com/office/drawing/2014/main" id="{8BE62670-1625-6737-D058-CE17BAEE2D57}"/>
              </a:ext>
            </a:extLst>
          </p:cNvPr>
          <p:cNvSpPr>
            <a:spLocks noGrp="1"/>
          </p:cNvSpPr>
          <p:nvPr>
            <p:ph type="body" sz="quarter" idx="15"/>
          </p:nvPr>
        </p:nvSpPr>
        <p:spPr>
          <a:xfrm>
            <a:off x="586389" y="4789862"/>
            <a:ext cx="3172811" cy="984885"/>
          </a:xfrm>
        </p:spPr>
        <p:txBody>
          <a:bodyPr/>
          <a:lstStyle/>
          <a:p>
            <a:pPr marL="342900" lvl="1" indent="-228600">
              <a:spcBef>
                <a:spcPts val="0"/>
              </a:spcBef>
              <a:spcAft>
                <a:spcPts val="600"/>
              </a:spcAft>
            </a:pPr>
            <a:r>
              <a:rPr lang="en-US" sz="1800" dirty="0">
                <a:cs typeface="Segoe UI" panose="020B0502040204020203" pitchFamily="34" charset="0"/>
              </a:rPr>
              <a:t>Automated data discovery</a:t>
            </a:r>
          </a:p>
          <a:p>
            <a:pPr marL="342900" lvl="1" indent="-228600">
              <a:spcBef>
                <a:spcPts val="0"/>
              </a:spcBef>
              <a:spcAft>
                <a:spcPts val="600"/>
              </a:spcAft>
            </a:pPr>
            <a:r>
              <a:rPr lang="en-US" sz="1800" dirty="0">
                <a:cs typeface="Segoe UI" panose="020B0502040204020203" pitchFamily="34" charset="0"/>
              </a:rPr>
              <a:t>Sensitive data classification</a:t>
            </a:r>
          </a:p>
          <a:p>
            <a:pPr marL="342900" lvl="1" indent="-228600">
              <a:spcBef>
                <a:spcPts val="0"/>
              </a:spcBef>
              <a:spcAft>
                <a:spcPts val="600"/>
              </a:spcAft>
            </a:pPr>
            <a:r>
              <a:rPr lang="en-US" sz="1800" dirty="0">
                <a:cs typeface="Segoe UI" panose="020B0502040204020203" pitchFamily="34" charset="0"/>
              </a:rPr>
              <a:t>End-to-end data lineage</a:t>
            </a:r>
          </a:p>
        </p:txBody>
      </p:sp>
      <p:grpSp>
        <p:nvGrpSpPr>
          <p:cNvPr id="16" name="Group 15">
            <a:extLst>
              <a:ext uri="{FF2B5EF4-FFF2-40B4-BE49-F238E27FC236}">
                <a16:creationId xmlns:a16="http://schemas.microsoft.com/office/drawing/2014/main" id="{82840703-1945-6D11-8E3A-A7EFA26DF2FA}"/>
              </a:ext>
              <a:ext uri="{C183D7F6-B498-43B3-948B-1728B52AA6E4}">
                <adec:decorative xmlns:adec="http://schemas.microsoft.com/office/drawing/2017/decorative" val="1"/>
              </a:ext>
            </a:extLst>
          </p:cNvPr>
          <p:cNvGrpSpPr/>
          <p:nvPr/>
        </p:nvGrpSpPr>
        <p:grpSpPr>
          <a:xfrm>
            <a:off x="4064000" y="1581150"/>
            <a:ext cx="7535863" cy="4430713"/>
            <a:chOff x="4064000" y="1581150"/>
            <a:chExt cx="7535863" cy="4430713"/>
          </a:xfrm>
        </p:grpSpPr>
        <p:sp>
          <p:nvSpPr>
            <p:cNvPr id="13" name="Rectangle 12">
              <a:extLst>
                <a:ext uri="{FF2B5EF4-FFF2-40B4-BE49-F238E27FC236}">
                  <a16:creationId xmlns:a16="http://schemas.microsoft.com/office/drawing/2014/main" id="{D3128BB2-B63A-53BB-7424-339BD3E7E88E}"/>
                </a:ext>
                <a:ext uri="{C183D7F6-B498-43B3-948B-1728B52AA6E4}">
                  <adec:decorative xmlns:adec="http://schemas.microsoft.com/office/drawing/2017/decorative" val="1"/>
                </a:ext>
              </a:extLst>
            </p:cNvPr>
            <p:cNvSpPr>
              <a:spLocks/>
            </p:cNvSpPr>
            <p:nvPr/>
          </p:nvSpPr>
          <p:spPr bwMode="auto">
            <a:xfrm>
              <a:off x="4064000" y="1581150"/>
              <a:ext cx="7535863" cy="4430713"/>
            </a:xfrm>
            <a:prstGeom prst="rect">
              <a:avLst/>
            </a:prstGeom>
            <a:solidFill>
              <a:schemeClr val="bg1"/>
            </a:solidFill>
            <a:ln w="190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Graphic 13">
              <a:extLst>
                <a:ext uri="{FF2B5EF4-FFF2-40B4-BE49-F238E27FC236}">
                  <a16:creationId xmlns:a16="http://schemas.microsoft.com/office/drawing/2014/main" id="{EBA67041-A5CD-D738-27F5-B1E1FBABEBDF}"/>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6204" b="16204"/>
            <a:stretch/>
          </p:blipFill>
          <p:spPr>
            <a:xfrm>
              <a:off x="6447293" y="2860599"/>
              <a:ext cx="2769278" cy="1871816"/>
            </a:xfrm>
            <a:prstGeom prst="rect">
              <a:avLst/>
            </a:prstGeom>
          </p:spPr>
        </p:pic>
      </p:grpSp>
      <p:sp>
        <p:nvSpPr>
          <p:cNvPr id="15" name="Footer Placeholder 14">
            <a:extLst>
              <a:ext uri="{FF2B5EF4-FFF2-40B4-BE49-F238E27FC236}">
                <a16:creationId xmlns:a16="http://schemas.microsoft.com/office/drawing/2014/main" id="{3E12B95E-152F-803D-9CDB-6118A4AF1F39}"/>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182748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70EEC6E-E2A8-7587-C1ED-42046BA19D08}"/>
              </a:ext>
            </a:extLst>
          </p:cNvPr>
          <p:cNvSpPr>
            <a:spLocks noGrp="1"/>
          </p:cNvSpPr>
          <p:nvPr>
            <p:ph type="title"/>
          </p:nvPr>
        </p:nvSpPr>
        <p:spPr/>
        <p:txBody>
          <a:bodyPr>
            <a:noAutofit/>
          </a:bodyPr>
          <a:lstStyle/>
          <a:p>
            <a:r>
              <a:rPr lang="en-US" b="1" noProof="0" dirty="0"/>
              <a:t>Microsoft Purview</a:t>
            </a:r>
            <a:endParaRPr lang="en-US" b="1" dirty="0"/>
          </a:p>
        </p:txBody>
      </p:sp>
      <p:sp>
        <p:nvSpPr>
          <p:cNvPr id="11" name="Text Placeholder 10">
            <a:extLst>
              <a:ext uri="{FF2B5EF4-FFF2-40B4-BE49-F238E27FC236}">
                <a16:creationId xmlns:a16="http://schemas.microsoft.com/office/drawing/2014/main" id="{2DA85623-F1B4-C5A0-83EB-DC9F17440F6F}"/>
              </a:ext>
            </a:extLst>
          </p:cNvPr>
          <p:cNvSpPr>
            <a:spLocks noGrp="1"/>
          </p:cNvSpPr>
          <p:nvPr>
            <p:ph type="body" sz="quarter" idx="16"/>
          </p:nvPr>
        </p:nvSpPr>
        <p:spPr>
          <a:xfrm>
            <a:off x="584200" y="1594155"/>
            <a:ext cx="3174143" cy="3077766"/>
          </a:xfrm>
        </p:spPr>
        <p:txBody>
          <a:bodyPr/>
          <a:lstStyle/>
          <a:p>
            <a:r>
              <a:rPr lang="en-US" sz="2000" i="0" dirty="0">
                <a:solidFill>
                  <a:srgbClr val="171717"/>
                </a:solidFill>
                <a:effectLst/>
                <a:latin typeface="+mn-lt"/>
              </a:rPr>
              <a:t>Two main solution areas comprise Microsoft Purview: </a:t>
            </a:r>
            <a:r>
              <a:rPr lang="en-US" sz="2000" b="1" i="0" dirty="0">
                <a:solidFill>
                  <a:srgbClr val="171717"/>
                </a:solidFill>
                <a:effectLst/>
                <a:latin typeface="+mn-lt"/>
              </a:rPr>
              <a:t>risk and compliance </a:t>
            </a:r>
            <a:r>
              <a:rPr lang="en-US" sz="2000" i="0" dirty="0">
                <a:solidFill>
                  <a:srgbClr val="171717"/>
                </a:solidFill>
                <a:effectLst/>
                <a:latin typeface="+mn-lt"/>
              </a:rPr>
              <a:t>and </a:t>
            </a:r>
            <a:r>
              <a:rPr lang="en-US" sz="2000" b="1" i="0" dirty="0">
                <a:solidFill>
                  <a:srgbClr val="171717"/>
                </a:solidFill>
                <a:effectLst/>
                <a:latin typeface="+mn-lt"/>
              </a:rPr>
              <a:t>unified data governance</a:t>
            </a:r>
            <a:endParaRPr lang="en-US" sz="2000" b="1" noProof="0" dirty="0">
              <a:latin typeface="+mn-lt"/>
            </a:endParaRPr>
          </a:p>
        </p:txBody>
      </p:sp>
      <p:sp>
        <p:nvSpPr>
          <p:cNvPr id="10" name="Text Placeholder 9">
            <a:extLst>
              <a:ext uri="{FF2B5EF4-FFF2-40B4-BE49-F238E27FC236}">
                <a16:creationId xmlns:a16="http://schemas.microsoft.com/office/drawing/2014/main" id="{8BE62670-1625-6737-D058-CE17BAEE2D57}"/>
              </a:ext>
            </a:extLst>
          </p:cNvPr>
          <p:cNvSpPr>
            <a:spLocks noGrp="1"/>
          </p:cNvSpPr>
          <p:nvPr>
            <p:ph type="body" sz="quarter" idx="15"/>
          </p:nvPr>
        </p:nvSpPr>
        <p:spPr>
          <a:xfrm>
            <a:off x="586389" y="4789862"/>
            <a:ext cx="3172811" cy="984885"/>
          </a:xfrm>
        </p:spPr>
        <p:txBody>
          <a:bodyPr/>
          <a:lstStyle/>
          <a:p>
            <a:pPr marL="342900" lvl="1" indent="-228600">
              <a:spcBef>
                <a:spcPts val="0"/>
              </a:spcBef>
              <a:spcAft>
                <a:spcPts val="600"/>
              </a:spcAft>
            </a:pPr>
            <a:r>
              <a:rPr lang="en-US" sz="1800" dirty="0">
                <a:cs typeface="Segoe UI" panose="020B0502040204020203" pitchFamily="34" charset="0"/>
              </a:rPr>
              <a:t>Automated data discovery</a:t>
            </a:r>
          </a:p>
          <a:p>
            <a:pPr marL="342900" lvl="1" indent="-228600">
              <a:spcBef>
                <a:spcPts val="0"/>
              </a:spcBef>
              <a:spcAft>
                <a:spcPts val="600"/>
              </a:spcAft>
            </a:pPr>
            <a:r>
              <a:rPr lang="en-US" sz="1800" dirty="0">
                <a:cs typeface="Segoe UI" panose="020B0502040204020203" pitchFamily="34" charset="0"/>
              </a:rPr>
              <a:t>Sensitive data classification</a:t>
            </a:r>
          </a:p>
          <a:p>
            <a:pPr marL="342900" lvl="1" indent="-228600">
              <a:spcBef>
                <a:spcPts val="0"/>
              </a:spcBef>
              <a:spcAft>
                <a:spcPts val="600"/>
              </a:spcAft>
            </a:pPr>
            <a:r>
              <a:rPr lang="en-US" sz="1800" dirty="0">
                <a:cs typeface="Segoe UI" panose="020B0502040204020203" pitchFamily="34" charset="0"/>
              </a:rPr>
              <a:t>End-to-end data lineage</a:t>
            </a:r>
          </a:p>
        </p:txBody>
      </p:sp>
      <p:sp>
        <p:nvSpPr>
          <p:cNvPr id="15" name="Footer Placeholder 14">
            <a:extLst>
              <a:ext uri="{FF2B5EF4-FFF2-40B4-BE49-F238E27FC236}">
                <a16:creationId xmlns:a16="http://schemas.microsoft.com/office/drawing/2014/main" id="{3E12B95E-152F-803D-9CDB-6118A4AF1F39}"/>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pic>
        <p:nvPicPr>
          <p:cNvPr id="12" name="Kép 11" descr="Illustration showing the main areas for Microsoft Purview.">
            <a:extLst>
              <a:ext uri="{FF2B5EF4-FFF2-40B4-BE49-F238E27FC236}">
                <a16:creationId xmlns:a16="http://schemas.microsoft.com/office/drawing/2014/main" id="{69E75AA7-55D7-4565-9409-1B95F70009B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33394" y="1755662"/>
            <a:ext cx="8027773" cy="3346675"/>
          </a:xfrm>
          <a:prstGeom prst="rect">
            <a:avLst/>
          </a:prstGeom>
          <a:noFill/>
          <a:ln>
            <a:noFill/>
          </a:ln>
        </p:spPr>
      </p:pic>
    </p:spTree>
    <p:extLst>
      <p:ext uri="{BB962C8B-B14F-4D97-AF65-F5344CB8AC3E}">
        <p14:creationId xmlns:p14="http://schemas.microsoft.com/office/powerpoint/2010/main" val="3006895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55881"/>
            <a:ext cx="9144000" cy="1133157"/>
          </a:xfrm>
        </p:spPr>
        <p:txBody>
          <a:bodyPr>
            <a:normAutofit/>
          </a:bodyPr>
          <a:lstStyle/>
          <a:p>
            <a:r>
              <a:rPr lang="hu-HU" b="1" dirty="0" err="1"/>
              <a:t>Cloud</a:t>
            </a:r>
            <a:r>
              <a:rPr lang="hu-HU" b="1" dirty="0"/>
              <a:t> </a:t>
            </a:r>
            <a:r>
              <a:rPr lang="hu-HU" b="1" dirty="0" err="1"/>
              <a:t>Adoption</a:t>
            </a:r>
            <a:r>
              <a:rPr lang="hu-HU" b="1" dirty="0"/>
              <a:t> Framework</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601249" y="1278072"/>
            <a:ext cx="10972800" cy="5298092"/>
          </a:xfrm>
        </p:spPr>
        <p:txBody>
          <a:bodyPr>
            <a:normAutofit/>
          </a:bodyPr>
          <a:lstStyle/>
          <a:p>
            <a:pPr algn="just">
              <a:lnSpc>
                <a:spcPct val="100000"/>
              </a:lnSpc>
            </a:pPr>
            <a:r>
              <a:rPr lang="en-US" dirty="0"/>
              <a:t>The Cloud Adoption Framework for Azure provides you with proven guidance to help with your cloud adoption journey. The Cloud Adoption Framework helps you create and implement the business and technology strategies needed to succeed in the cloud</a:t>
            </a:r>
            <a:r>
              <a:rPr lang="hu-HU" dirty="0"/>
              <a:t>. </a:t>
            </a:r>
            <a:r>
              <a:rPr lang="en-US" dirty="0"/>
              <a:t>The Cloud Adoption Framework consists of tools, documentation, and proven practices</a:t>
            </a:r>
            <a:r>
              <a:rPr lang="hu-HU" dirty="0"/>
              <a:t>. </a:t>
            </a:r>
          </a:p>
          <a:p>
            <a:pPr algn="just">
              <a:lnSpc>
                <a:spcPct val="100000"/>
              </a:lnSpc>
            </a:pPr>
            <a:r>
              <a:rPr lang="en-US" dirty="0"/>
              <a:t>The Cloud Adoption Framework includes these stages</a:t>
            </a:r>
            <a:r>
              <a:rPr lang="hu-HU" dirty="0"/>
              <a:t>:</a:t>
            </a:r>
          </a:p>
          <a:p>
            <a:pPr marL="457200" indent="-457200" algn="just">
              <a:lnSpc>
                <a:spcPct val="100000"/>
              </a:lnSpc>
              <a:buFont typeface="+mj-lt"/>
              <a:buAutoNum type="arabicPeriod"/>
            </a:pPr>
            <a:r>
              <a:rPr lang="hu-HU" dirty="0"/>
              <a:t>    </a:t>
            </a:r>
            <a:r>
              <a:rPr lang="hu-HU" dirty="0" err="1"/>
              <a:t>Define</a:t>
            </a:r>
            <a:r>
              <a:rPr lang="hu-HU" dirty="0"/>
              <a:t> </a:t>
            </a:r>
            <a:r>
              <a:rPr lang="hu-HU" dirty="0" err="1"/>
              <a:t>your</a:t>
            </a:r>
            <a:r>
              <a:rPr lang="hu-HU" dirty="0"/>
              <a:t> </a:t>
            </a:r>
            <a:r>
              <a:rPr lang="hu-HU" dirty="0" err="1"/>
              <a:t>strategy</a:t>
            </a:r>
            <a:r>
              <a:rPr lang="hu-HU" dirty="0"/>
              <a:t>.</a:t>
            </a:r>
          </a:p>
          <a:p>
            <a:pPr marL="457200" indent="-457200" algn="just">
              <a:lnSpc>
                <a:spcPct val="100000"/>
              </a:lnSpc>
              <a:buFont typeface="+mj-lt"/>
              <a:buAutoNum type="arabicPeriod"/>
            </a:pPr>
            <a:r>
              <a:rPr lang="hu-HU" dirty="0"/>
              <a:t>    </a:t>
            </a:r>
            <a:r>
              <a:rPr lang="hu-HU" dirty="0" err="1"/>
              <a:t>Make</a:t>
            </a:r>
            <a:r>
              <a:rPr lang="hu-HU" dirty="0"/>
              <a:t> a </a:t>
            </a:r>
            <a:r>
              <a:rPr lang="hu-HU" dirty="0" err="1"/>
              <a:t>plan</a:t>
            </a:r>
            <a:r>
              <a:rPr lang="hu-HU" dirty="0"/>
              <a:t>.</a:t>
            </a:r>
          </a:p>
          <a:p>
            <a:pPr marL="457200" indent="-457200" algn="just">
              <a:lnSpc>
                <a:spcPct val="100000"/>
              </a:lnSpc>
              <a:buFont typeface="+mj-lt"/>
              <a:buAutoNum type="arabicPeriod"/>
            </a:pPr>
            <a:r>
              <a:rPr lang="hu-HU" dirty="0"/>
              <a:t>    </a:t>
            </a:r>
            <a:r>
              <a:rPr lang="hu-HU" dirty="0" err="1"/>
              <a:t>Ready</a:t>
            </a:r>
            <a:r>
              <a:rPr lang="hu-HU" dirty="0"/>
              <a:t> </a:t>
            </a:r>
            <a:r>
              <a:rPr lang="hu-HU" dirty="0" err="1"/>
              <a:t>your</a:t>
            </a:r>
            <a:r>
              <a:rPr lang="hu-HU" dirty="0"/>
              <a:t> </a:t>
            </a:r>
            <a:r>
              <a:rPr lang="hu-HU" dirty="0" err="1"/>
              <a:t>organization</a:t>
            </a:r>
            <a:r>
              <a:rPr lang="hu-HU" dirty="0"/>
              <a:t>.</a:t>
            </a:r>
          </a:p>
          <a:p>
            <a:pPr marL="457200" indent="-457200" algn="just">
              <a:lnSpc>
                <a:spcPct val="100000"/>
              </a:lnSpc>
              <a:buFont typeface="+mj-lt"/>
              <a:buAutoNum type="arabicPeriod"/>
            </a:pPr>
            <a:r>
              <a:rPr lang="hu-HU" dirty="0"/>
              <a:t>    </a:t>
            </a:r>
            <a:r>
              <a:rPr lang="hu-HU" dirty="0" err="1"/>
              <a:t>Adopt</a:t>
            </a:r>
            <a:r>
              <a:rPr lang="hu-HU" dirty="0"/>
              <a:t> </a:t>
            </a:r>
            <a:r>
              <a:rPr lang="hu-HU" dirty="0" err="1"/>
              <a:t>the</a:t>
            </a:r>
            <a:r>
              <a:rPr lang="hu-HU" dirty="0"/>
              <a:t> </a:t>
            </a:r>
            <a:r>
              <a:rPr lang="hu-HU" dirty="0" err="1"/>
              <a:t>cloud</a:t>
            </a:r>
            <a:r>
              <a:rPr lang="hu-HU" dirty="0"/>
              <a:t>.</a:t>
            </a:r>
          </a:p>
          <a:p>
            <a:pPr marL="457200" indent="-457200" algn="just">
              <a:lnSpc>
                <a:spcPct val="100000"/>
              </a:lnSpc>
              <a:buFont typeface="+mj-lt"/>
              <a:buAutoNum type="arabicPeriod"/>
            </a:pPr>
            <a:r>
              <a:rPr lang="hu-HU" dirty="0"/>
              <a:t>    </a:t>
            </a:r>
            <a:r>
              <a:rPr lang="en-US" dirty="0"/>
              <a:t>Govern and manage your cloud environments</a:t>
            </a:r>
            <a:r>
              <a:rPr lang="hu-HU" dirty="0"/>
              <a:t>.</a:t>
            </a:r>
          </a:p>
          <a:p>
            <a:pPr algn="just">
              <a:lnSpc>
                <a:spcPct val="100000"/>
              </a:lnSpc>
            </a:pPr>
            <a:endParaRPr lang="hu-HU" dirty="0"/>
          </a:p>
        </p:txBody>
      </p:sp>
    </p:spTree>
    <p:extLst>
      <p:ext uri="{BB962C8B-B14F-4D97-AF65-F5344CB8AC3E}">
        <p14:creationId xmlns:p14="http://schemas.microsoft.com/office/powerpoint/2010/main" val="16355882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426751"/>
            <a:ext cx="9144000" cy="1133157"/>
          </a:xfrm>
        </p:spPr>
        <p:txBody>
          <a:bodyPr>
            <a:normAutofit/>
          </a:bodyPr>
          <a:lstStyle/>
          <a:p>
            <a:r>
              <a:rPr lang="hu-HU" b="1" dirty="0" err="1"/>
              <a:t>Cloud</a:t>
            </a:r>
            <a:r>
              <a:rPr lang="hu-HU" b="1" dirty="0"/>
              <a:t> </a:t>
            </a:r>
            <a:r>
              <a:rPr lang="hu-HU" b="1" dirty="0" err="1"/>
              <a:t>Adoption</a:t>
            </a:r>
            <a:r>
              <a:rPr lang="hu-HU" b="1" dirty="0"/>
              <a:t> Framework</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657616" y="1559908"/>
            <a:ext cx="11054220" cy="5298092"/>
          </a:xfrm>
        </p:spPr>
        <p:txBody>
          <a:bodyPr>
            <a:normAutofit/>
          </a:bodyPr>
          <a:lstStyle/>
          <a:p>
            <a:pPr marL="342900" indent="-342900" algn="just">
              <a:buFont typeface="Arial" panose="020B0604020202020204" pitchFamily="34" charset="0"/>
              <a:buChar char="•"/>
            </a:pPr>
            <a:endParaRPr lang="hu-HU" b="1" dirty="0"/>
          </a:p>
        </p:txBody>
      </p:sp>
      <p:pic>
        <p:nvPicPr>
          <p:cNvPr id="5" name="Kép 4">
            <a:extLst>
              <a:ext uri="{FF2B5EF4-FFF2-40B4-BE49-F238E27FC236}">
                <a16:creationId xmlns:a16="http://schemas.microsoft.com/office/drawing/2014/main" id="{FBF9A747-E8F7-4C57-AF4D-01857DC0B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952" y="1921722"/>
            <a:ext cx="9425547" cy="4509527"/>
          </a:xfrm>
          <a:prstGeom prst="rect">
            <a:avLst/>
          </a:prstGeom>
        </p:spPr>
      </p:pic>
    </p:spTree>
    <p:extLst>
      <p:ext uri="{BB962C8B-B14F-4D97-AF65-F5344CB8AC3E}">
        <p14:creationId xmlns:p14="http://schemas.microsoft.com/office/powerpoint/2010/main" val="1752591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343979"/>
            <a:ext cx="9144000" cy="1133157"/>
          </a:xfrm>
        </p:spPr>
        <p:txBody>
          <a:bodyPr>
            <a:normAutofit/>
          </a:bodyPr>
          <a:lstStyle/>
          <a:p>
            <a:r>
              <a:rPr lang="hu-HU" b="1" dirty="0" err="1"/>
              <a:t>Define</a:t>
            </a:r>
            <a:r>
              <a:rPr lang="hu-HU" b="1" dirty="0"/>
              <a:t> </a:t>
            </a:r>
            <a:r>
              <a:rPr lang="hu-HU" b="1" dirty="0" err="1"/>
              <a:t>your</a:t>
            </a:r>
            <a:r>
              <a:rPr lang="hu-HU" b="1" dirty="0"/>
              <a:t> </a:t>
            </a:r>
            <a:r>
              <a:rPr lang="hu-HU" b="1" dirty="0" err="1"/>
              <a:t>strategy</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82044" y="1490079"/>
            <a:ext cx="11423737" cy="5298092"/>
          </a:xfrm>
        </p:spPr>
        <p:txBody>
          <a:bodyPr>
            <a:normAutofit/>
          </a:bodyPr>
          <a:lstStyle/>
          <a:p>
            <a:pPr algn="just">
              <a:lnSpc>
                <a:spcPct val="100000"/>
              </a:lnSpc>
            </a:pPr>
            <a:r>
              <a:rPr lang="hu-HU" dirty="0"/>
              <a:t>W</a:t>
            </a:r>
            <a:r>
              <a:rPr lang="en-US" dirty="0" err="1"/>
              <a:t>hy</a:t>
            </a:r>
            <a:r>
              <a:rPr lang="en-US" dirty="0"/>
              <a:t> you're moving to the cloud and what you want to get out of cloud migration</a:t>
            </a:r>
            <a:r>
              <a:rPr lang="hu-HU" dirty="0"/>
              <a:t>.</a:t>
            </a:r>
          </a:p>
          <a:p>
            <a:pPr algn="just">
              <a:lnSpc>
                <a:spcPct val="100000"/>
              </a:lnSpc>
            </a:pPr>
            <a:r>
              <a:rPr lang="en-US" dirty="0"/>
              <a:t>Here are the steps in this stage</a:t>
            </a:r>
            <a:r>
              <a:rPr lang="hu-HU" dirty="0"/>
              <a:t>:</a:t>
            </a:r>
          </a:p>
          <a:p>
            <a:pPr marL="457200" indent="-457200" algn="just">
              <a:lnSpc>
                <a:spcPct val="100000"/>
              </a:lnSpc>
              <a:buFont typeface="+mj-lt"/>
              <a:buAutoNum type="arabicPeriod"/>
            </a:pPr>
            <a:r>
              <a:rPr lang="en-US" b="1" dirty="0"/>
              <a:t>Define and document your motivations</a:t>
            </a:r>
            <a:r>
              <a:rPr lang="hu-HU" dirty="0"/>
              <a:t>:</a:t>
            </a:r>
          </a:p>
          <a:p>
            <a:pPr marL="457200" indent="-457200" algn="just">
              <a:lnSpc>
                <a:spcPct val="100000"/>
              </a:lnSpc>
              <a:buFont typeface="+mj-lt"/>
              <a:buAutoNum type="arabicPeriod"/>
            </a:pPr>
            <a:r>
              <a:rPr lang="hu-HU" b="1" dirty="0" err="1"/>
              <a:t>Document</a:t>
            </a:r>
            <a:r>
              <a:rPr lang="hu-HU" b="1" dirty="0"/>
              <a:t> business </a:t>
            </a:r>
            <a:r>
              <a:rPr lang="hu-HU" b="1" dirty="0" err="1"/>
              <a:t>outcomes</a:t>
            </a:r>
            <a:endParaRPr lang="hu-HU" dirty="0"/>
          </a:p>
          <a:p>
            <a:pPr marL="457200" indent="-457200" algn="just">
              <a:lnSpc>
                <a:spcPct val="100000"/>
              </a:lnSpc>
              <a:buFont typeface="+mj-lt"/>
              <a:buAutoNum type="arabicPeriod"/>
            </a:pPr>
            <a:r>
              <a:rPr lang="hu-HU" b="1" dirty="0" err="1"/>
              <a:t>Develop</a:t>
            </a:r>
            <a:r>
              <a:rPr lang="hu-HU" b="1" dirty="0"/>
              <a:t> a business </a:t>
            </a:r>
            <a:r>
              <a:rPr lang="hu-HU" b="1" dirty="0" err="1"/>
              <a:t>case</a:t>
            </a:r>
            <a:endParaRPr lang="hu-HU" dirty="0"/>
          </a:p>
          <a:p>
            <a:pPr marL="457200" indent="-457200" algn="just">
              <a:lnSpc>
                <a:spcPct val="100000"/>
              </a:lnSpc>
              <a:buFont typeface="+mj-lt"/>
              <a:buAutoNum type="arabicPeriod"/>
            </a:pPr>
            <a:r>
              <a:rPr lang="en-US" b="1" dirty="0"/>
              <a:t>Choose the right first project</a:t>
            </a:r>
            <a:endParaRPr lang="hu-HU" dirty="0"/>
          </a:p>
        </p:txBody>
      </p:sp>
    </p:spTree>
    <p:extLst>
      <p:ext uri="{BB962C8B-B14F-4D97-AF65-F5344CB8AC3E}">
        <p14:creationId xmlns:p14="http://schemas.microsoft.com/office/powerpoint/2010/main" val="3181604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55881"/>
            <a:ext cx="9144000" cy="1133157"/>
          </a:xfrm>
        </p:spPr>
        <p:txBody>
          <a:bodyPr>
            <a:normAutofit/>
          </a:bodyPr>
          <a:lstStyle/>
          <a:p>
            <a:r>
              <a:rPr lang="hu-HU" b="1" dirty="0" err="1"/>
              <a:t>Make</a:t>
            </a:r>
            <a:r>
              <a:rPr lang="hu-HU" b="1" dirty="0"/>
              <a:t> a </a:t>
            </a:r>
            <a:r>
              <a:rPr lang="hu-HU" b="1" dirty="0" err="1"/>
              <a:t>plan</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419622" y="1278072"/>
            <a:ext cx="11398685" cy="5298092"/>
          </a:xfrm>
        </p:spPr>
        <p:txBody>
          <a:bodyPr>
            <a:normAutofit/>
          </a:bodyPr>
          <a:lstStyle/>
          <a:p>
            <a:pPr algn="just">
              <a:lnSpc>
                <a:spcPct val="120000"/>
              </a:lnSpc>
            </a:pPr>
            <a:r>
              <a:rPr lang="hu-HU" dirty="0"/>
              <a:t>Y</a:t>
            </a:r>
            <a:r>
              <a:rPr lang="en-US" dirty="0" err="1"/>
              <a:t>ou</a:t>
            </a:r>
            <a:r>
              <a:rPr lang="en-US" dirty="0"/>
              <a:t> build a plan that maps your aspirational goals to specific actions</a:t>
            </a:r>
            <a:r>
              <a:rPr lang="hu-HU" dirty="0"/>
              <a:t>.</a:t>
            </a:r>
          </a:p>
          <a:p>
            <a:pPr algn="just">
              <a:lnSpc>
                <a:spcPct val="120000"/>
              </a:lnSpc>
            </a:pPr>
            <a:r>
              <a:rPr lang="en-US" dirty="0"/>
              <a:t>Here are the steps in this stage</a:t>
            </a:r>
            <a:r>
              <a:rPr lang="hu-HU" dirty="0"/>
              <a:t>:</a:t>
            </a:r>
          </a:p>
          <a:p>
            <a:pPr marL="457200" indent="-457200" algn="just">
              <a:lnSpc>
                <a:spcPct val="120000"/>
              </a:lnSpc>
              <a:buFont typeface="+mj-lt"/>
              <a:buAutoNum type="arabicPeriod"/>
            </a:pPr>
            <a:r>
              <a:rPr lang="hu-HU" b="1" dirty="0"/>
              <a:t>Digital </a:t>
            </a:r>
            <a:r>
              <a:rPr lang="hu-HU" b="1" dirty="0" err="1"/>
              <a:t>estate</a:t>
            </a:r>
            <a:endParaRPr lang="hu-HU" dirty="0"/>
          </a:p>
          <a:p>
            <a:pPr marL="457200" indent="-457200" algn="just">
              <a:lnSpc>
                <a:spcPct val="120000"/>
              </a:lnSpc>
              <a:buFont typeface="+mj-lt"/>
              <a:buAutoNum type="arabicPeriod"/>
            </a:pPr>
            <a:r>
              <a:rPr lang="hu-HU" b="1" dirty="0" err="1"/>
              <a:t>Initial</a:t>
            </a:r>
            <a:r>
              <a:rPr lang="hu-HU" b="1" dirty="0"/>
              <a:t> </a:t>
            </a:r>
            <a:r>
              <a:rPr lang="hu-HU" b="1" dirty="0" err="1"/>
              <a:t>organizational</a:t>
            </a:r>
            <a:r>
              <a:rPr lang="hu-HU" b="1" dirty="0"/>
              <a:t> </a:t>
            </a:r>
            <a:r>
              <a:rPr lang="hu-HU" b="1" dirty="0" err="1"/>
              <a:t>alignment</a:t>
            </a:r>
            <a:endParaRPr lang="hu-HU" dirty="0"/>
          </a:p>
          <a:p>
            <a:pPr marL="457200" indent="-457200" algn="just">
              <a:lnSpc>
                <a:spcPct val="120000"/>
              </a:lnSpc>
              <a:buFont typeface="+mj-lt"/>
              <a:buAutoNum type="arabicPeriod"/>
            </a:pPr>
            <a:r>
              <a:rPr lang="hu-HU" b="1" dirty="0" err="1"/>
              <a:t>Skills</a:t>
            </a:r>
            <a:r>
              <a:rPr lang="hu-HU" b="1" dirty="0"/>
              <a:t> </a:t>
            </a:r>
            <a:r>
              <a:rPr lang="hu-HU" b="1" dirty="0" err="1"/>
              <a:t>readiness</a:t>
            </a:r>
            <a:r>
              <a:rPr lang="hu-HU" b="1" dirty="0"/>
              <a:t> </a:t>
            </a:r>
            <a:r>
              <a:rPr lang="hu-HU" b="1" dirty="0" err="1"/>
              <a:t>plan</a:t>
            </a:r>
            <a:r>
              <a:rPr lang="hu-HU" dirty="0"/>
              <a:t> </a:t>
            </a:r>
          </a:p>
          <a:p>
            <a:pPr marL="457200" indent="-457200" algn="just">
              <a:lnSpc>
                <a:spcPct val="120000"/>
              </a:lnSpc>
              <a:buFont typeface="+mj-lt"/>
              <a:buAutoNum type="arabicPeriod"/>
            </a:pPr>
            <a:r>
              <a:rPr lang="hu-HU" b="1" dirty="0" err="1"/>
              <a:t>Cloud</a:t>
            </a:r>
            <a:r>
              <a:rPr lang="hu-HU" b="1" dirty="0"/>
              <a:t> </a:t>
            </a:r>
            <a:r>
              <a:rPr lang="hu-HU" b="1" dirty="0" err="1"/>
              <a:t>adoption</a:t>
            </a:r>
            <a:r>
              <a:rPr lang="hu-HU" b="1" dirty="0"/>
              <a:t> </a:t>
            </a:r>
            <a:r>
              <a:rPr lang="hu-HU" b="1" dirty="0" err="1"/>
              <a:t>plan</a:t>
            </a:r>
            <a:endParaRPr lang="hu-HU" dirty="0"/>
          </a:p>
        </p:txBody>
      </p:sp>
    </p:spTree>
    <p:extLst>
      <p:ext uri="{BB962C8B-B14F-4D97-AF65-F5344CB8AC3E}">
        <p14:creationId xmlns:p14="http://schemas.microsoft.com/office/powerpoint/2010/main" val="1661972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55881"/>
            <a:ext cx="9144000" cy="1133157"/>
          </a:xfrm>
        </p:spPr>
        <p:txBody>
          <a:bodyPr>
            <a:normAutofit/>
          </a:bodyPr>
          <a:lstStyle/>
          <a:p>
            <a:r>
              <a:rPr lang="hu-HU" b="1" dirty="0" err="1"/>
              <a:t>Ready</a:t>
            </a:r>
            <a:r>
              <a:rPr lang="hu-HU" b="1" dirty="0"/>
              <a:t> </a:t>
            </a:r>
            <a:r>
              <a:rPr lang="hu-HU" b="1" dirty="0" err="1"/>
              <a:t>your</a:t>
            </a:r>
            <a:r>
              <a:rPr lang="hu-HU" b="1" dirty="0"/>
              <a:t> </a:t>
            </a:r>
            <a:r>
              <a:rPr lang="hu-HU" b="1" dirty="0" err="1"/>
              <a:t>organization</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651352" y="1278072"/>
            <a:ext cx="10678439" cy="5298092"/>
          </a:xfrm>
        </p:spPr>
        <p:txBody>
          <a:bodyPr>
            <a:normAutofit/>
          </a:bodyPr>
          <a:lstStyle/>
          <a:p>
            <a:pPr algn="just">
              <a:lnSpc>
                <a:spcPct val="100000"/>
              </a:lnSpc>
            </a:pPr>
            <a:r>
              <a:rPr lang="en-US" dirty="0"/>
              <a:t>you create a </a:t>
            </a:r>
            <a:r>
              <a:rPr lang="en-US" i="1" dirty="0"/>
              <a:t>landing zone</a:t>
            </a:r>
            <a:r>
              <a:rPr lang="en-US" dirty="0"/>
              <a:t>, or an environment in the cloud to begin hosting your workloads</a:t>
            </a:r>
            <a:r>
              <a:rPr lang="hu-HU" dirty="0"/>
              <a:t>.</a:t>
            </a:r>
          </a:p>
          <a:p>
            <a:pPr algn="just">
              <a:lnSpc>
                <a:spcPct val="100000"/>
              </a:lnSpc>
            </a:pPr>
            <a:r>
              <a:rPr lang="en-US" dirty="0"/>
              <a:t>Here are the steps in this stage</a:t>
            </a:r>
            <a:r>
              <a:rPr lang="hu-HU" dirty="0"/>
              <a:t>: </a:t>
            </a:r>
          </a:p>
          <a:p>
            <a:pPr marL="457200" indent="-457200" algn="just">
              <a:lnSpc>
                <a:spcPct val="100000"/>
              </a:lnSpc>
              <a:buFont typeface="+mj-lt"/>
              <a:buAutoNum type="arabicPeriod"/>
            </a:pPr>
            <a:r>
              <a:rPr lang="hu-HU" b="1" dirty="0" err="1"/>
              <a:t>Azure</a:t>
            </a:r>
            <a:r>
              <a:rPr lang="hu-HU" b="1" dirty="0"/>
              <a:t> </a:t>
            </a:r>
            <a:r>
              <a:rPr lang="hu-HU" b="1" dirty="0" err="1"/>
              <a:t>setup</a:t>
            </a:r>
            <a:r>
              <a:rPr lang="hu-HU" b="1" dirty="0"/>
              <a:t> </a:t>
            </a:r>
            <a:r>
              <a:rPr lang="hu-HU" b="1" dirty="0" err="1"/>
              <a:t>guide</a:t>
            </a:r>
            <a:endParaRPr lang="hu-HU" dirty="0"/>
          </a:p>
          <a:p>
            <a:pPr marL="457200" indent="-457200" algn="just">
              <a:lnSpc>
                <a:spcPct val="100000"/>
              </a:lnSpc>
              <a:buFont typeface="+mj-lt"/>
              <a:buAutoNum type="arabicPeriod"/>
            </a:pPr>
            <a:r>
              <a:rPr lang="hu-HU" b="1" dirty="0" err="1"/>
              <a:t>Azure</a:t>
            </a:r>
            <a:r>
              <a:rPr lang="hu-HU" b="1" dirty="0"/>
              <a:t> </a:t>
            </a:r>
            <a:r>
              <a:rPr lang="hu-HU" b="1" dirty="0" err="1"/>
              <a:t>landing</a:t>
            </a:r>
            <a:r>
              <a:rPr lang="hu-HU" b="1" dirty="0"/>
              <a:t> </a:t>
            </a:r>
            <a:r>
              <a:rPr lang="hu-HU" b="1" dirty="0" err="1"/>
              <a:t>zone</a:t>
            </a:r>
            <a:endParaRPr lang="hu-HU" dirty="0"/>
          </a:p>
          <a:p>
            <a:pPr marL="457200" indent="-457200" algn="just">
              <a:lnSpc>
                <a:spcPct val="100000"/>
              </a:lnSpc>
              <a:buFont typeface="+mj-lt"/>
              <a:buAutoNum type="arabicPeriod"/>
            </a:pPr>
            <a:r>
              <a:rPr lang="hu-HU" b="1" dirty="0" err="1"/>
              <a:t>Expand</a:t>
            </a:r>
            <a:r>
              <a:rPr lang="hu-HU" b="1" dirty="0"/>
              <a:t> </a:t>
            </a:r>
            <a:r>
              <a:rPr lang="hu-HU" b="1" dirty="0" err="1"/>
              <a:t>the</a:t>
            </a:r>
            <a:r>
              <a:rPr lang="hu-HU" b="1" dirty="0"/>
              <a:t> </a:t>
            </a:r>
            <a:r>
              <a:rPr lang="hu-HU" b="1" dirty="0" err="1"/>
              <a:t>landing</a:t>
            </a:r>
            <a:r>
              <a:rPr lang="hu-HU" b="1" dirty="0"/>
              <a:t> </a:t>
            </a:r>
            <a:r>
              <a:rPr lang="hu-HU" b="1" dirty="0" err="1"/>
              <a:t>zone</a:t>
            </a:r>
            <a:endParaRPr lang="hu-HU" dirty="0"/>
          </a:p>
          <a:p>
            <a:pPr marL="457200" indent="-457200" algn="just">
              <a:lnSpc>
                <a:spcPct val="100000"/>
              </a:lnSpc>
              <a:buFont typeface="+mj-lt"/>
              <a:buAutoNum type="arabicPeriod"/>
            </a:pPr>
            <a:r>
              <a:rPr lang="hu-HU" b="1" dirty="0"/>
              <a:t>Best </a:t>
            </a:r>
            <a:r>
              <a:rPr lang="hu-HU" b="1" dirty="0" err="1"/>
              <a:t>practices</a:t>
            </a:r>
            <a:endParaRPr lang="hu-HU" dirty="0"/>
          </a:p>
        </p:txBody>
      </p:sp>
    </p:spTree>
    <p:extLst>
      <p:ext uri="{BB962C8B-B14F-4D97-AF65-F5344CB8AC3E}">
        <p14:creationId xmlns:p14="http://schemas.microsoft.com/office/powerpoint/2010/main" val="1439038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55881"/>
            <a:ext cx="9144000" cy="1133157"/>
          </a:xfrm>
        </p:spPr>
        <p:txBody>
          <a:bodyPr>
            <a:normAutofit/>
          </a:bodyPr>
          <a:lstStyle/>
          <a:p>
            <a:r>
              <a:rPr lang="hu-HU" b="1" dirty="0" err="1"/>
              <a:t>Adopt</a:t>
            </a:r>
            <a:r>
              <a:rPr lang="hu-HU" b="1" dirty="0"/>
              <a:t> </a:t>
            </a:r>
            <a:r>
              <a:rPr lang="hu-HU" b="1" dirty="0" err="1"/>
              <a:t>the</a:t>
            </a:r>
            <a:r>
              <a:rPr lang="hu-HU" b="1" dirty="0"/>
              <a:t> </a:t>
            </a:r>
            <a:r>
              <a:rPr lang="hu-HU" b="1" dirty="0" err="1"/>
              <a:t>cloud</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444674" y="1278072"/>
            <a:ext cx="11599101" cy="5298092"/>
          </a:xfrm>
        </p:spPr>
        <p:txBody>
          <a:bodyPr>
            <a:normAutofit/>
          </a:bodyPr>
          <a:lstStyle/>
          <a:p>
            <a:pPr algn="just"/>
            <a:r>
              <a:rPr lang="hu-HU" dirty="0"/>
              <a:t>Y</a:t>
            </a:r>
            <a:r>
              <a:rPr lang="en-US" dirty="0" err="1"/>
              <a:t>ou</a:t>
            </a:r>
            <a:r>
              <a:rPr lang="en-US" dirty="0"/>
              <a:t> begin to migrate your applications to the cloud</a:t>
            </a:r>
            <a:r>
              <a:rPr lang="hu-HU" dirty="0"/>
              <a:t>. </a:t>
            </a:r>
          </a:p>
          <a:p>
            <a:pPr algn="just"/>
            <a:r>
              <a:rPr lang="en-US" b="1" dirty="0"/>
              <a:t>Migrate</a:t>
            </a:r>
            <a:r>
              <a:rPr lang="en-US" dirty="0"/>
              <a:t>: Here are the steps in the migrate part of this stage</a:t>
            </a:r>
            <a:r>
              <a:rPr lang="hu-HU" dirty="0"/>
              <a:t>: </a:t>
            </a:r>
          </a:p>
          <a:p>
            <a:pPr marL="457200" indent="-457200" algn="just">
              <a:buFont typeface="+mj-lt"/>
              <a:buAutoNum type="arabicPeriod"/>
            </a:pPr>
            <a:r>
              <a:rPr lang="hu-HU" b="1" dirty="0" err="1"/>
              <a:t>Migrate</a:t>
            </a:r>
            <a:r>
              <a:rPr lang="hu-HU" b="1" dirty="0"/>
              <a:t> </a:t>
            </a:r>
            <a:r>
              <a:rPr lang="hu-HU" b="1" dirty="0" err="1"/>
              <a:t>your</a:t>
            </a:r>
            <a:r>
              <a:rPr lang="hu-HU" b="1" dirty="0"/>
              <a:t> </a:t>
            </a:r>
            <a:r>
              <a:rPr lang="hu-HU" b="1" dirty="0" err="1"/>
              <a:t>first</a:t>
            </a:r>
            <a:r>
              <a:rPr lang="hu-HU" b="1" dirty="0"/>
              <a:t> </a:t>
            </a:r>
            <a:r>
              <a:rPr lang="hu-HU" b="1" dirty="0" err="1"/>
              <a:t>workload</a:t>
            </a:r>
            <a:endParaRPr lang="hu-HU" dirty="0"/>
          </a:p>
          <a:p>
            <a:pPr marL="457200" indent="-457200" algn="just">
              <a:buFont typeface="+mj-lt"/>
              <a:buAutoNum type="arabicPeriod"/>
            </a:pPr>
            <a:r>
              <a:rPr lang="hu-HU" b="1" dirty="0" err="1"/>
              <a:t>Migration</a:t>
            </a:r>
            <a:r>
              <a:rPr lang="hu-HU" b="1" dirty="0"/>
              <a:t> </a:t>
            </a:r>
            <a:r>
              <a:rPr lang="hu-HU" b="1" dirty="0" err="1"/>
              <a:t>scenarios</a:t>
            </a:r>
            <a:endParaRPr lang="hu-HU" dirty="0"/>
          </a:p>
          <a:p>
            <a:pPr marL="457200" indent="-457200" algn="just">
              <a:buFont typeface="+mj-lt"/>
              <a:buAutoNum type="arabicPeriod"/>
            </a:pPr>
            <a:r>
              <a:rPr lang="hu-HU" b="1" dirty="0"/>
              <a:t>Best </a:t>
            </a:r>
            <a:r>
              <a:rPr lang="hu-HU" b="1" dirty="0" err="1"/>
              <a:t>practices</a:t>
            </a:r>
            <a:r>
              <a:rPr lang="hu-HU" dirty="0"/>
              <a:t> </a:t>
            </a:r>
          </a:p>
          <a:p>
            <a:pPr marL="457200" indent="-457200" algn="just">
              <a:buFont typeface="+mj-lt"/>
              <a:buAutoNum type="arabicPeriod"/>
            </a:pPr>
            <a:r>
              <a:rPr lang="hu-HU" b="1" dirty="0" err="1"/>
              <a:t>Process</a:t>
            </a:r>
            <a:r>
              <a:rPr lang="hu-HU" b="1" dirty="0"/>
              <a:t> </a:t>
            </a:r>
            <a:r>
              <a:rPr lang="hu-HU" b="1" dirty="0" err="1"/>
              <a:t>improvements</a:t>
            </a:r>
            <a:endParaRPr lang="hu-HU" b="1" dirty="0"/>
          </a:p>
          <a:p>
            <a:pPr algn="just"/>
            <a:r>
              <a:rPr lang="en-US" b="1" dirty="0"/>
              <a:t>Innovate</a:t>
            </a:r>
            <a:r>
              <a:rPr lang="en-US" dirty="0"/>
              <a:t>: Here are the steps in the innovate part of this stage</a:t>
            </a:r>
            <a:r>
              <a:rPr lang="hu-HU" dirty="0"/>
              <a:t>:</a:t>
            </a:r>
          </a:p>
          <a:p>
            <a:pPr marL="457200" indent="-457200" algn="just">
              <a:buFont typeface="+mj-lt"/>
              <a:buAutoNum type="arabicPeriod"/>
            </a:pPr>
            <a:r>
              <a:rPr lang="hu-HU" b="1" dirty="0"/>
              <a:t>Business </a:t>
            </a:r>
            <a:r>
              <a:rPr lang="hu-HU" b="1" dirty="0" err="1"/>
              <a:t>value</a:t>
            </a:r>
            <a:r>
              <a:rPr lang="hu-HU" b="1" dirty="0"/>
              <a:t> </a:t>
            </a:r>
            <a:r>
              <a:rPr lang="hu-HU" b="1" dirty="0" err="1"/>
              <a:t>consensus</a:t>
            </a:r>
            <a:endParaRPr lang="hu-HU" dirty="0"/>
          </a:p>
          <a:p>
            <a:pPr marL="457200" indent="-457200" algn="just">
              <a:buFont typeface="+mj-lt"/>
              <a:buAutoNum type="arabicPeriod"/>
            </a:pPr>
            <a:r>
              <a:rPr lang="hu-HU" b="1" dirty="0" err="1"/>
              <a:t>Azure</a:t>
            </a:r>
            <a:r>
              <a:rPr lang="hu-HU" b="1" dirty="0"/>
              <a:t> </a:t>
            </a:r>
            <a:r>
              <a:rPr lang="hu-HU" b="1" dirty="0" err="1"/>
              <a:t>innovation</a:t>
            </a:r>
            <a:r>
              <a:rPr lang="hu-HU" b="1" dirty="0"/>
              <a:t> </a:t>
            </a:r>
            <a:r>
              <a:rPr lang="hu-HU" b="1" dirty="0" err="1"/>
              <a:t>guide</a:t>
            </a:r>
            <a:endParaRPr lang="hu-HU" dirty="0"/>
          </a:p>
          <a:p>
            <a:pPr marL="457200" indent="-457200" algn="just">
              <a:buFont typeface="+mj-lt"/>
              <a:buAutoNum type="arabicPeriod"/>
            </a:pPr>
            <a:r>
              <a:rPr lang="hu-HU" b="1" dirty="0"/>
              <a:t>Best </a:t>
            </a:r>
            <a:r>
              <a:rPr lang="hu-HU" b="1" dirty="0" err="1"/>
              <a:t>practices</a:t>
            </a:r>
            <a:endParaRPr lang="hu-HU" dirty="0"/>
          </a:p>
          <a:p>
            <a:pPr marL="457200" indent="-457200" algn="just">
              <a:buFont typeface="+mj-lt"/>
              <a:buAutoNum type="arabicPeriod"/>
            </a:pPr>
            <a:r>
              <a:rPr lang="hu-HU" b="1" dirty="0" err="1"/>
              <a:t>Feedback</a:t>
            </a:r>
            <a:r>
              <a:rPr lang="hu-HU" b="1" dirty="0"/>
              <a:t> </a:t>
            </a:r>
            <a:r>
              <a:rPr lang="hu-HU" b="1" dirty="0" err="1"/>
              <a:t>loops</a:t>
            </a:r>
            <a:endParaRPr lang="hu-HU" dirty="0"/>
          </a:p>
        </p:txBody>
      </p:sp>
    </p:spTree>
    <p:extLst>
      <p:ext uri="{BB962C8B-B14F-4D97-AF65-F5344CB8AC3E}">
        <p14:creationId xmlns:p14="http://schemas.microsoft.com/office/powerpoint/2010/main" val="1091749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858DB02-909B-2CFE-B704-615285110F89}"/>
              </a:ext>
            </a:extLst>
          </p:cNvPr>
          <p:cNvSpPr>
            <a:spLocks noGrp="1"/>
          </p:cNvSpPr>
          <p:nvPr>
            <p:ph type="title"/>
          </p:nvPr>
        </p:nvSpPr>
        <p:spPr/>
        <p:txBody>
          <a:bodyPr/>
          <a:lstStyle/>
          <a:p>
            <a:r>
              <a:rPr lang="en-US" dirty="0">
                <a:cs typeface="Segoe UI"/>
              </a:rPr>
              <a:t>Governance and compliance</a:t>
            </a:r>
            <a:endParaRPr lang="en-US" dirty="0"/>
          </a:p>
        </p:txBody>
      </p:sp>
      <p:sp>
        <p:nvSpPr>
          <p:cNvPr id="2" name="Footer Placeholder 1">
            <a:extLst>
              <a:ext uri="{FF2B5EF4-FFF2-40B4-BE49-F238E27FC236}">
                <a16:creationId xmlns:a16="http://schemas.microsoft.com/office/drawing/2014/main" id="{879918D4-1663-FBCB-91DA-47AD181C701A}"/>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6151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381557"/>
            <a:ext cx="9144000" cy="1133157"/>
          </a:xfrm>
        </p:spPr>
        <p:txBody>
          <a:bodyPr>
            <a:normAutofit fontScale="90000"/>
          </a:bodyPr>
          <a:lstStyle/>
          <a:p>
            <a:r>
              <a:rPr lang="en-US" b="1" dirty="0"/>
              <a:t>Govern and manage your cloud environments</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467633" y="1514714"/>
            <a:ext cx="9144000" cy="5298092"/>
          </a:xfrm>
        </p:spPr>
        <p:txBody>
          <a:bodyPr>
            <a:normAutofit lnSpcReduction="10000"/>
          </a:bodyPr>
          <a:lstStyle/>
          <a:p>
            <a:pPr algn="just"/>
            <a:r>
              <a:rPr lang="hu-HU" dirty="0"/>
              <a:t>Y</a:t>
            </a:r>
            <a:r>
              <a:rPr lang="en-US" dirty="0" err="1"/>
              <a:t>ou</a:t>
            </a:r>
            <a:r>
              <a:rPr lang="en-US" dirty="0"/>
              <a:t> begin to form your cloud governance and cloud management strategies</a:t>
            </a:r>
            <a:r>
              <a:rPr lang="hu-HU" dirty="0"/>
              <a:t>.</a:t>
            </a:r>
          </a:p>
          <a:p>
            <a:pPr algn="just"/>
            <a:r>
              <a:rPr lang="en-US" b="1" dirty="0"/>
              <a:t>Govern</a:t>
            </a:r>
            <a:r>
              <a:rPr lang="en-US" dirty="0"/>
              <a:t>: Here are the steps in the govern part of this stage</a:t>
            </a:r>
            <a:r>
              <a:rPr lang="hu-HU" dirty="0"/>
              <a:t>:</a:t>
            </a:r>
          </a:p>
          <a:p>
            <a:pPr marL="457200" indent="-457200" algn="just">
              <a:buFont typeface="+mj-lt"/>
              <a:buAutoNum type="arabicPeriod"/>
            </a:pPr>
            <a:r>
              <a:rPr lang="hu-HU" b="1" dirty="0" err="1"/>
              <a:t>Methodology</a:t>
            </a:r>
            <a:endParaRPr lang="hu-HU" dirty="0"/>
          </a:p>
          <a:p>
            <a:pPr marL="457200" indent="-457200" algn="just">
              <a:buFont typeface="+mj-lt"/>
              <a:buAutoNum type="arabicPeriod"/>
            </a:pPr>
            <a:r>
              <a:rPr lang="hu-HU" b="1" dirty="0"/>
              <a:t>Benchmark</a:t>
            </a:r>
            <a:endParaRPr lang="hu-HU" dirty="0"/>
          </a:p>
          <a:p>
            <a:pPr marL="457200" indent="-457200" algn="just">
              <a:buFont typeface="+mj-lt"/>
              <a:buAutoNum type="arabicPeriod"/>
            </a:pPr>
            <a:r>
              <a:rPr lang="hu-HU" b="1" dirty="0" err="1"/>
              <a:t>Initial</a:t>
            </a:r>
            <a:r>
              <a:rPr lang="hu-HU" b="1" dirty="0"/>
              <a:t> </a:t>
            </a:r>
            <a:r>
              <a:rPr lang="hu-HU" b="1" dirty="0" err="1"/>
              <a:t>governance</a:t>
            </a:r>
            <a:r>
              <a:rPr lang="hu-HU" b="1" dirty="0"/>
              <a:t> </a:t>
            </a:r>
            <a:r>
              <a:rPr lang="hu-HU" b="1" dirty="0" err="1"/>
              <a:t>foundation</a:t>
            </a:r>
            <a:endParaRPr lang="hu-HU" dirty="0"/>
          </a:p>
          <a:p>
            <a:pPr marL="457200" indent="-457200" algn="just">
              <a:buFont typeface="+mj-lt"/>
              <a:buAutoNum type="arabicPeriod"/>
            </a:pPr>
            <a:r>
              <a:rPr lang="en-US" b="1" dirty="0"/>
              <a:t>Improve the initial governance foundation</a:t>
            </a:r>
            <a:endParaRPr lang="hu-HU" b="1" dirty="0"/>
          </a:p>
          <a:p>
            <a:pPr algn="just"/>
            <a:r>
              <a:rPr lang="en-US" b="1" dirty="0"/>
              <a:t>Manage</a:t>
            </a:r>
            <a:r>
              <a:rPr lang="en-US" dirty="0"/>
              <a:t>: Here are the steps in the manage part of this stage</a:t>
            </a:r>
            <a:r>
              <a:rPr lang="hu-HU" dirty="0"/>
              <a:t>:</a:t>
            </a:r>
          </a:p>
          <a:p>
            <a:pPr marL="457200" indent="-457200" algn="just">
              <a:buFont typeface="+mj-lt"/>
              <a:buAutoNum type="arabicPeriod"/>
            </a:pPr>
            <a:r>
              <a:rPr lang="hu-HU" b="1" dirty="0" err="1"/>
              <a:t>Establish</a:t>
            </a:r>
            <a:r>
              <a:rPr lang="hu-HU" b="1" dirty="0"/>
              <a:t> a management </a:t>
            </a:r>
            <a:r>
              <a:rPr lang="hu-HU" b="1" dirty="0" err="1"/>
              <a:t>baseline</a:t>
            </a:r>
            <a:endParaRPr lang="hu-HU" dirty="0"/>
          </a:p>
          <a:p>
            <a:pPr marL="457200" indent="-457200" algn="just">
              <a:buFont typeface="+mj-lt"/>
              <a:buAutoNum type="arabicPeriod"/>
            </a:pPr>
            <a:r>
              <a:rPr lang="hu-HU" b="1" dirty="0" err="1"/>
              <a:t>Define</a:t>
            </a:r>
            <a:r>
              <a:rPr lang="hu-HU" b="1" dirty="0"/>
              <a:t> business </a:t>
            </a:r>
            <a:r>
              <a:rPr lang="hu-HU" b="1" dirty="0" err="1"/>
              <a:t>commitments</a:t>
            </a:r>
            <a:endParaRPr lang="hu-HU" dirty="0"/>
          </a:p>
          <a:p>
            <a:pPr marL="457200" indent="-457200" algn="just">
              <a:buFont typeface="+mj-lt"/>
              <a:buAutoNum type="arabicPeriod"/>
            </a:pPr>
            <a:r>
              <a:rPr lang="hu-HU" b="1" dirty="0" err="1"/>
              <a:t>Expand</a:t>
            </a:r>
            <a:r>
              <a:rPr lang="hu-HU" b="1" dirty="0"/>
              <a:t> </a:t>
            </a:r>
            <a:r>
              <a:rPr lang="hu-HU" b="1" dirty="0" err="1"/>
              <a:t>the</a:t>
            </a:r>
            <a:r>
              <a:rPr lang="hu-HU" b="1" dirty="0"/>
              <a:t> management </a:t>
            </a:r>
            <a:r>
              <a:rPr lang="hu-HU" b="1" dirty="0" err="1"/>
              <a:t>baseline</a:t>
            </a:r>
            <a:endParaRPr lang="hu-HU" dirty="0"/>
          </a:p>
          <a:p>
            <a:pPr marL="457200" indent="-457200" algn="just">
              <a:buFont typeface="+mj-lt"/>
              <a:buAutoNum type="arabicPeriod"/>
            </a:pPr>
            <a:r>
              <a:rPr lang="en-US" b="1" dirty="0"/>
              <a:t>Advanced operations and design principles</a:t>
            </a:r>
            <a:endParaRPr lang="hu-HU" dirty="0"/>
          </a:p>
        </p:txBody>
      </p:sp>
    </p:spTree>
    <p:extLst>
      <p:ext uri="{BB962C8B-B14F-4D97-AF65-F5344CB8AC3E}">
        <p14:creationId xmlns:p14="http://schemas.microsoft.com/office/powerpoint/2010/main" val="3534617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0"/>
            <a:ext cx="9144000" cy="1133157"/>
          </a:xfrm>
        </p:spPr>
        <p:txBody>
          <a:bodyPr>
            <a:normAutofit/>
          </a:bodyPr>
          <a:lstStyle/>
          <a:p>
            <a:r>
              <a:rPr lang="hu-HU" b="1" dirty="0" err="1"/>
              <a:t>Questions</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58036" y="953900"/>
            <a:ext cx="11475928" cy="5828944"/>
          </a:xfrm>
        </p:spPr>
        <p:txBody>
          <a:bodyPr>
            <a:normAutofit/>
          </a:bodyPr>
          <a:lstStyle/>
          <a:p>
            <a:pPr marL="457200" indent="-457200" algn="just">
              <a:buAutoNum type="arabicPeriod"/>
            </a:pPr>
            <a:r>
              <a:rPr lang="en-US" sz="3600" b="1" dirty="0"/>
              <a:t>What defines the set of controls that are recommended for resources within a specified subscription or</a:t>
            </a:r>
            <a:r>
              <a:rPr lang="hu-HU" sz="3600" b="1" dirty="0"/>
              <a:t> </a:t>
            </a:r>
            <a:r>
              <a:rPr lang="en-US" sz="3600" b="1" dirty="0"/>
              <a:t>resource group?</a:t>
            </a:r>
          </a:p>
          <a:p>
            <a:pPr algn="just"/>
            <a:r>
              <a:rPr lang="en-US" sz="3600" b="1" dirty="0"/>
              <a:t>Select the correct option.</a:t>
            </a:r>
            <a:endParaRPr lang="hu-HU" sz="3600" b="1" dirty="0"/>
          </a:p>
          <a:p>
            <a:pPr algn="just"/>
            <a:endParaRPr lang="hu-HU" sz="3600" b="1" dirty="0"/>
          </a:p>
          <a:p>
            <a:pPr marL="457200" indent="-457200" algn="just">
              <a:buFont typeface="+mj-lt"/>
              <a:buAutoNum type="alphaUcPeriod"/>
            </a:pPr>
            <a:r>
              <a:rPr lang="en-US" sz="3600" dirty="0"/>
              <a:t>Symmetric policy</a:t>
            </a:r>
          </a:p>
          <a:p>
            <a:pPr marL="457200" indent="-457200" algn="just">
              <a:buFont typeface="+mj-lt"/>
              <a:buAutoNum type="alphaUcPeriod"/>
            </a:pPr>
            <a:r>
              <a:rPr lang="en-US" sz="3600" dirty="0"/>
              <a:t>Secure score</a:t>
            </a:r>
          </a:p>
          <a:p>
            <a:pPr marL="457200" indent="-457200" algn="just">
              <a:buFont typeface="+mj-lt"/>
              <a:buAutoNum type="alphaUcPeriod"/>
            </a:pPr>
            <a:r>
              <a:rPr lang="en-US" sz="3600" dirty="0"/>
              <a:t>Azure Policy </a:t>
            </a:r>
            <a:endParaRPr lang="hu-HU" sz="3600" dirty="0"/>
          </a:p>
          <a:p>
            <a:pPr marL="457200" indent="-457200" algn="just">
              <a:buFont typeface="+mj-lt"/>
              <a:buAutoNum type="alphaUcPeriod"/>
            </a:pPr>
            <a:r>
              <a:rPr lang="en-US" sz="3600" dirty="0"/>
              <a:t>Asymmetric policy</a:t>
            </a:r>
            <a:endParaRPr lang="hu-HU" sz="3600" dirty="0"/>
          </a:p>
        </p:txBody>
      </p:sp>
    </p:spTree>
    <p:extLst>
      <p:ext uri="{BB962C8B-B14F-4D97-AF65-F5344CB8AC3E}">
        <p14:creationId xmlns:p14="http://schemas.microsoft.com/office/powerpoint/2010/main" val="978218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0"/>
            <a:ext cx="9144000" cy="1133157"/>
          </a:xfrm>
        </p:spPr>
        <p:txBody>
          <a:bodyPr>
            <a:normAutofit/>
          </a:bodyPr>
          <a:lstStyle/>
          <a:p>
            <a:r>
              <a:rPr lang="hu-HU" b="1" dirty="0" err="1"/>
              <a:t>Questions</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58036" y="953900"/>
            <a:ext cx="11475928" cy="5828944"/>
          </a:xfrm>
        </p:spPr>
        <p:txBody>
          <a:bodyPr>
            <a:normAutofit/>
          </a:bodyPr>
          <a:lstStyle/>
          <a:p>
            <a:pPr algn="just"/>
            <a:r>
              <a:rPr lang="hu-HU" sz="3600" b="1" dirty="0"/>
              <a:t>2.</a:t>
            </a:r>
            <a:r>
              <a:rPr lang="hu-HU" sz="3600" dirty="0"/>
              <a:t> </a:t>
            </a:r>
            <a:r>
              <a:rPr lang="en-US" sz="3600" b="1" dirty="0"/>
              <a:t>If you want to prevent accidental deletion of an Azure resource, which of the following options should you use?</a:t>
            </a:r>
          </a:p>
          <a:p>
            <a:pPr algn="just"/>
            <a:r>
              <a:rPr lang="en-US" sz="3600" b="1" dirty="0"/>
              <a:t>Select the correct option.</a:t>
            </a:r>
            <a:endParaRPr lang="hu-HU" sz="3600" b="1" dirty="0"/>
          </a:p>
          <a:p>
            <a:pPr algn="just"/>
            <a:endParaRPr lang="hu-HU" sz="3600" b="1" dirty="0"/>
          </a:p>
          <a:p>
            <a:pPr marL="457200" indent="-457200" algn="just">
              <a:buFont typeface="+mj-lt"/>
              <a:buAutoNum type="alphaUcPeriod"/>
            </a:pPr>
            <a:r>
              <a:rPr lang="en-US" sz="3600" dirty="0"/>
              <a:t>MFA</a:t>
            </a:r>
          </a:p>
          <a:p>
            <a:pPr marL="457200" indent="-457200" algn="just">
              <a:buFont typeface="+mj-lt"/>
              <a:buAutoNum type="alphaUcPeriod"/>
            </a:pPr>
            <a:r>
              <a:rPr lang="en-US" sz="3600" dirty="0"/>
              <a:t>Azure Tags</a:t>
            </a:r>
          </a:p>
          <a:p>
            <a:pPr marL="457200" indent="-457200" algn="just">
              <a:buFont typeface="+mj-lt"/>
              <a:buAutoNum type="alphaUcPeriod"/>
            </a:pPr>
            <a:r>
              <a:rPr lang="en-US" sz="3600" dirty="0"/>
              <a:t>Azure Resource Locks </a:t>
            </a:r>
          </a:p>
          <a:p>
            <a:pPr marL="457200" indent="-457200" algn="just">
              <a:buFont typeface="+mj-lt"/>
              <a:buAutoNum type="alphaUcPeriod"/>
            </a:pPr>
            <a:r>
              <a:rPr lang="en-US" sz="3600" dirty="0"/>
              <a:t>Azure Policy</a:t>
            </a:r>
            <a:endParaRPr lang="hu-HU" sz="3600" dirty="0"/>
          </a:p>
        </p:txBody>
      </p:sp>
    </p:spTree>
    <p:extLst>
      <p:ext uri="{BB962C8B-B14F-4D97-AF65-F5344CB8AC3E}">
        <p14:creationId xmlns:p14="http://schemas.microsoft.com/office/powerpoint/2010/main" val="485771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31C33E8-CEF5-B529-3EDB-1D7463214DEC}"/>
              </a:ext>
            </a:extLst>
          </p:cNvPr>
          <p:cNvSpPr>
            <a:spLocks noGrp="1"/>
          </p:cNvSpPr>
          <p:nvPr>
            <p:ph type="title"/>
          </p:nvPr>
        </p:nvSpPr>
        <p:spPr/>
        <p:txBody>
          <a:bodyPr>
            <a:noAutofit/>
          </a:bodyPr>
          <a:lstStyle/>
          <a:p>
            <a:r>
              <a:rPr lang="en-US" sz="3600" b="1" noProof="0" dirty="0"/>
              <a:t>Azure Policy</a:t>
            </a:r>
            <a:endParaRPr lang="en-US" sz="3600" b="1" dirty="0"/>
          </a:p>
        </p:txBody>
      </p:sp>
      <p:sp>
        <p:nvSpPr>
          <p:cNvPr id="11" name="Text Placeholder 10">
            <a:extLst>
              <a:ext uri="{FF2B5EF4-FFF2-40B4-BE49-F238E27FC236}">
                <a16:creationId xmlns:a16="http://schemas.microsoft.com/office/drawing/2014/main" id="{C1A75BBE-FDBD-5A78-53CF-7C72CF60D136}"/>
              </a:ext>
            </a:extLst>
          </p:cNvPr>
          <p:cNvSpPr>
            <a:spLocks noGrp="1"/>
          </p:cNvSpPr>
          <p:nvPr>
            <p:ph type="body" sz="quarter" idx="16"/>
          </p:nvPr>
        </p:nvSpPr>
        <p:spPr>
          <a:xfrm>
            <a:off x="584200" y="1594155"/>
            <a:ext cx="3251200" cy="1938992"/>
          </a:xfrm>
        </p:spPr>
        <p:txBody>
          <a:bodyPr/>
          <a:lstStyle/>
          <a:p>
            <a:r>
              <a:rPr lang="en-US" sz="1800" b="1" i="0" dirty="0">
                <a:effectLst/>
                <a:latin typeface="+mn-lt"/>
              </a:rPr>
              <a:t>Azure Policy </a:t>
            </a:r>
            <a:r>
              <a:rPr lang="en-US" sz="1800" b="0" i="0" dirty="0">
                <a:effectLst/>
                <a:latin typeface="+mn-lt"/>
              </a:rPr>
              <a:t>helps to enforce organizational standards and to assess compliance at scale. Provides governance and resource consistency </a:t>
            </a:r>
            <a:r>
              <a:rPr lang="en-US" sz="1800" dirty="0">
                <a:latin typeface="+mn-lt"/>
              </a:rPr>
              <a:t>with regulatory compliance, security, cost, and management.</a:t>
            </a:r>
            <a:endParaRPr lang="en-US" sz="1800" noProof="0" dirty="0">
              <a:latin typeface="+mn-lt"/>
            </a:endParaRPr>
          </a:p>
        </p:txBody>
      </p:sp>
      <p:sp>
        <p:nvSpPr>
          <p:cNvPr id="10" name="Text Placeholder 9">
            <a:extLst>
              <a:ext uri="{FF2B5EF4-FFF2-40B4-BE49-F238E27FC236}">
                <a16:creationId xmlns:a16="http://schemas.microsoft.com/office/drawing/2014/main" id="{655CC918-755A-53B7-3738-85E3843DF52D}"/>
              </a:ext>
            </a:extLst>
          </p:cNvPr>
          <p:cNvSpPr>
            <a:spLocks noGrp="1"/>
          </p:cNvSpPr>
          <p:nvPr>
            <p:ph type="body" sz="quarter" idx="15"/>
          </p:nvPr>
        </p:nvSpPr>
        <p:spPr>
          <a:xfrm>
            <a:off x="586389" y="3668521"/>
            <a:ext cx="3274411" cy="2412968"/>
          </a:xfrm>
        </p:spPr>
        <p:txBody>
          <a:bodyPr/>
          <a:lstStyle/>
          <a:p>
            <a:pPr marL="285750" indent="-171450">
              <a:spcBef>
                <a:spcPts val="0"/>
              </a:spcBef>
              <a:spcAft>
                <a:spcPts val="600"/>
              </a:spcAft>
            </a:pPr>
            <a:r>
              <a:rPr lang="en-US" sz="1800" dirty="0"/>
              <a:t>Evaluates and identifies Azure resources that do not comply with your policies.</a:t>
            </a:r>
          </a:p>
          <a:p>
            <a:pPr marL="285750" indent="-171450">
              <a:spcBef>
                <a:spcPts val="0"/>
              </a:spcBef>
              <a:spcAft>
                <a:spcPts val="600"/>
              </a:spcAft>
            </a:pPr>
            <a:r>
              <a:rPr lang="en-US" sz="1800" dirty="0"/>
              <a:t>Provides built-in policy and initiative definitions, under categories such as Storage, Networking, Compute, Security Center, and Monitoring.</a:t>
            </a:r>
          </a:p>
        </p:txBody>
      </p:sp>
      <p:grpSp>
        <p:nvGrpSpPr>
          <p:cNvPr id="15" name="Group 14">
            <a:extLst>
              <a:ext uri="{FF2B5EF4-FFF2-40B4-BE49-F238E27FC236}">
                <a16:creationId xmlns:a16="http://schemas.microsoft.com/office/drawing/2014/main" id="{016AB568-8899-6CA5-E166-DE446A322949}"/>
              </a:ext>
              <a:ext uri="{C183D7F6-B498-43B3-948B-1728B52AA6E4}">
                <adec:decorative xmlns:adec="http://schemas.microsoft.com/office/drawing/2017/decorative" val="1"/>
              </a:ext>
            </a:extLst>
          </p:cNvPr>
          <p:cNvGrpSpPr/>
          <p:nvPr/>
        </p:nvGrpSpPr>
        <p:grpSpPr>
          <a:xfrm>
            <a:off x="4064000" y="1581150"/>
            <a:ext cx="7535863" cy="4430713"/>
            <a:chOff x="4064000" y="1581150"/>
            <a:chExt cx="7535863" cy="4430713"/>
          </a:xfrm>
        </p:grpSpPr>
        <p:sp>
          <p:nvSpPr>
            <p:cNvPr id="13" name="Rectangle 12">
              <a:extLst>
                <a:ext uri="{FF2B5EF4-FFF2-40B4-BE49-F238E27FC236}">
                  <a16:creationId xmlns:a16="http://schemas.microsoft.com/office/drawing/2014/main" id="{ABE4B77C-74A6-21A2-1F4D-1F49D8C81D17}"/>
                </a:ext>
                <a:ext uri="{C183D7F6-B498-43B3-948B-1728B52AA6E4}">
                  <adec:decorative xmlns:adec="http://schemas.microsoft.com/office/drawing/2017/decorative" val="1"/>
                </a:ext>
              </a:extLst>
            </p:cNvPr>
            <p:cNvSpPr>
              <a:spLocks/>
            </p:cNvSpPr>
            <p:nvPr/>
          </p:nvSpPr>
          <p:spPr bwMode="auto">
            <a:xfrm>
              <a:off x="4064000" y="1581150"/>
              <a:ext cx="7535863" cy="4430713"/>
            </a:xfrm>
            <a:prstGeom prst="rect">
              <a:avLst/>
            </a:prstGeom>
            <a:solidFill>
              <a:schemeClr val="bg1"/>
            </a:solidFill>
            <a:ln w="190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4" name="Graphic 13">
              <a:extLst>
                <a:ext uri="{FF2B5EF4-FFF2-40B4-BE49-F238E27FC236}">
                  <a16:creationId xmlns:a16="http://schemas.microsoft.com/office/drawing/2014/main" id="{626E7927-0DEA-61A2-5BBB-BA7826FF85B0}"/>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45239" y="2309814"/>
              <a:ext cx="2973386" cy="2973386"/>
            </a:xfrm>
            <a:prstGeom prst="rect">
              <a:avLst/>
            </a:prstGeom>
          </p:spPr>
        </p:pic>
      </p:grpSp>
      <p:sp>
        <p:nvSpPr>
          <p:cNvPr id="2" name="Footer Placeholder 1">
            <a:extLst>
              <a:ext uri="{FF2B5EF4-FFF2-40B4-BE49-F238E27FC236}">
                <a16:creationId xmlns:a16="http://schemas.microsoft.com/office/drawing/2014/main" id="{D2CF397C-4427-638A-62A1-BA78659BDDFE}"/>
              </a:ext>
            </a:extLst>
          </p:cNvPr>
          <p:cNvSpPr>
            <a:spLocks noGrp="1"/>
          </p:cNvSpPr>
          <p:nvPr>
            <p:ph type="ftr" sz="quarter" idx="3"/>
          </p:nvPr>
        </p:nvSpPr>
        <p:spPr/>
        <p:txBody>
          <a:bodyPr/>
          <a:lstStyle/>
          <a:p>
            <a:pPr defTabSz="914367">
              <a:defRPr/>
            </a:pPr>
            <a:r>
              <a:rPr lang="en-US" dirty="0">
                <a:solidFill>
                  <a:srgbClr val="000000"/>
                </a:solidFill>
              </a:rPr>
              <a:t>© Copyright Microsoft Corporation. All rights reserved.</a:t>
            </a:r>
          </a:p>
        </p:txBody>
      </p:sp>
    </p:spTree>
    <p:extLst>
      <p:ext uri="{BB962C8B-B14F-4D97-AF65-F5344CB8AC3E}">
        <p14:creationId xmlns:p14="http://schemas.microsoft.com/office/powerpoint/2010/main" val="3390238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67633" y="75156"/>
            <a:ext cx="9144000" cy="1133157"/>
          </a:xfrm>
        </p:spPr>
        <p:txBody>
          <a:bodyPr>
            <a:normAutofit/>
          </a:bodyPr>
          <a:lstStyle/>
          <a:p>
            <a:r>
              <a:rPr lang="hu-HU" b="1" dirty="0" err="1"/>
              <a:t>Azure</a:t>
            </a:r>
            <a:r>
              <a:rPr lang="hu-HU" b="1" dirty="0"/>
              <a:t> Policy</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94569" y="1120144"/>
            <a:ext cx="11141901" cy="5512388"/>
          </a:xfrm>
        </p:spPr>
        <p:txBody>
          <a:bodyPr>
            <a:normAutofit/>
          </a:bodyPr>
          <a:lstStyle/>
          <a:p>
            <a:pPr algn="just">
              <a:lnSpc>
                <a:spcPct val="100000"/>
              </a:lnSpc>
            </a:pPr>
            <a:r>
              <a:rPr lang="en-US" dirty="0"/>
              <a:t>Implementing a policy in Azure Policy involves these three steps</a:t>
            </a:r>
            <a:r>
              <a:rPr lang="hu-HU" dirty="0"/>
              <a:t>:</a:t>
            </a:r>
          </a:p>
          <a:p>
            <a:pPr algn="just">
              <a:lnSpc>
                <a:spcPct val="100000"/>
              </a:lnSpc>
            </a:pPr>
            <a:endParaRPr lang="hu-HU" dirty="0"/>
          </a:p>
          <a:p>
            <a:pPr marL="457200" indent="-457200" algn="just">
              <a:lnSpc>
                <a:spcPct val="100000"/>
              </a:lnSpc>
              <a:buFont typeface="+mj-lt"/>
              <a:buAutoNum type="arabicPeriod"/>
            </a:pPr>
            <a:r>
              <a:rPr lang="hu-HU" dirty="0"/>
              <a:t>    </a:t>
            </a:r>
            <a:r>
              <a:rPr lang="hu-HU" dirty="0" err="1"/>
              <a:t>Create</a:t>
            </a:r>
            <a:r>
              <a:rPr lang="hu-HU" dirty="0"/>
              <a:t> a policy </a:t>
            </a:r>
            <a:r>
              <a:rPr lang="hu-HU" dirty="0" err="1"/>
              <a:t>definition</a:t>
            </a:r>
            <a:r>
              <a:rPr lang="hu-HU" dirty="0"/>
              <a:t>.</a:t>
            </a:r>
          </a:p>
          <a:p>
            <a:pPr marL="457200" indent="-457200" algn="just">
              <a:lnSpc>
                <a:spcPct val="100000"/>
              </a:lnSpc>
              <a:buFont typeface="+mj-lt"/>
              <a:buAutoNum type="arabicPeriod"/>
            </a:pPr>
            <a:r>
              <a:rPr lang="hu-HU" dirty="0"/>
              <a:t>    </a:t>
            </a:r>
            <a:r>
              <a:rPr lang="en-US" dirty="0"/>
              <a:t>Assign the definition to resources</a:t>
            </a:r>
            <a:r>
              <a:rPr lang="hu-HU" dirty="0"/>
              <a:t>.</a:t>
            </a:r>
          </a:p>
          <a:p>
            <a:pPr marL="457200" indent="-457200" algn="just">
              <a:lnSpc>
                <a:spcPct val="100000"/>
              </a:lnSpc>
              <a:buFont typeface="+mj-lt"/>
              <a:buAutoNum type="arabicPeriod"/>
            </a:pPr>
            <a:r>
              <a:rPr lang="hu-HU" dirty="0"/>
              <a:t>    </a:t>
            </a:r>
            <a:r>
              <a:rPr lang="hu-HU" dirty="0" err="1"/>
              <a:t>Review</a:t>
            </a:r>
            <a:r>
              <a:rPr lang="hu-HU" dirty="0"/>
              <a:t> </a:t>
            </a:r>
            <a:r>
              <a:rPr lang="hu-HU" dirty="0" err="1"/>
              <a:t>the</a:t>
            </a:r>
            <a:r>
              <a:rPr lang="hu-HU" dirty="0"/>
              <a:t> </a:t>
            </a:r>
            <a:r>
              <a:rPr lang="hu-HU" dirty="0" err="1"/>
              <a:t>evaluation</a:t>
            </a:r>
            <a:r>
              <a:rPr lang="hu-HU" dirty="0"/>
              <a:t> </a:t>
            </a:r>
            <a:r>
              <a:rPr lang="hu-HU" dirty="0" err="1"/>
              <a:t>results</a:t>
            </a:r>
            <a:r>
              <a:rPr lang="hu-HU" dirty="0"/>
              <a:t>.</a:t>
            </a:r>
          </a:p>
          <a:p>
            <a:pPr algn="just">
              <a:lnSpc>
                <a:spcPct val="100000"/>
              </a:lnSpc>
            </a:pPr>
            <a:endParaRPr lang="hu-HU" dirty="0"/>
          </a:p>
        </p:txBody>
      </p:sp>
    </p:spTree>
    <p:extLst>
      <p:ext uri="{BB962C8B-B14F-4D97-AF65-F5344CB8AC3E}">
        <p14:creationId xmlns:p14="http://schemas.microsoft.com/office/powerpoint/2010/main" val="496864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a:bodyPr>
          <a:lstStyle/>
          <a:p>
            <a:r>
              <a:rPr lang="hu-HU" b="1" dirty="0" err="1"/>
              <a:t>Create</a:t>
            </a:r>
            <a:r>
              <a:rPr lang="hu-HU" b="1" dirty="0"/>
              <a:t> a policy </a:t>
            </a:r>
            <a:r>
              <a:rPr lang="hu-HU" b="1" dirty="0" err="1"/>
              <a:t>definition</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44466" y="1621186"/>
            <a:ext cx="11667994" cy="5055187"/>
          </a:xfrm>
        </p:spPr>
        <p:txBody>
          <a:bodyPr>
            <a:normAutofit/>
          </a:bodyPr>
          <a:lstStyle/>
          <a:p>
            <a:pPr algn="just">
              <a:lnSpc>
                <a:spcPct val="100000"/>
              </a:lnSpc>
            </a:pPr>
            <a:r>
              <a:rPr lang="en-US" dirty="0"/>
              <a:t>A policy definition expresses what to evaluate and what action to take</a:t>
            </a:r>
            <a:r>
              <a:rPr lang="hu-HU" dirty="0"/>
              <a:t>. </a:t>
            </a:r>
            <a:r>
              <a:rPr lang="en-US" dirty="0"/>
              <a:t>Every policy definition has conditions under which it's enforced. A policy definition also has an accompanying effect that takes place when the conditions are met. Here are some example policy definitions</a:t>
            </a:r>
            <a:r>
              <a:rPr lang="hu-HU" dirty="0"/>
              <a:t>:</a:t>
            </a:r>
          </a:p>
          <a:p>
            <a:pPr algn="just">
              <a:lnSpc>
                <a:spcPct val="100000"/>
              </a:lnSpc>
            </a:pPr>
            <a:endParaRPr lang="hu-HU" dirty="0"/>
          </a:p>
          <a:p>
            <a:pPr marL="800100" lvl="1" indent="-342900" algn="just">
              <a:lnSpc>
                <a:spcPct val="100000"/>
              </a:lnSpc>
              <a:buFont typeface="Arial" panose="020B0604020202020204" pitchFamily="34" charset="0"/>
              <a:buChar char="•"/>
            </a:pPr>
            <a:r>
              <a:rPr lang="hu-HU" b="1" dirty="0" err="1"/>
              <a:t>Allowed</a:t>
            </a:r>
            <a:r>
              <a:rPr lang="hu-HU" b="1" dirty="0"/>
              <a:t> </a:t>
            </a:r>
            <a:r>
              <a:rPr lang="hu-HU" b="1" dirty="0" err="1"/>
              <a:t>virtual</a:t>
            </a:r>
            <a:r>
              <a:rPr lang="hu-HU" b="1" dirty="0"/>
              <a:t> </a:t>
            </a:r>
            <a:r>
              <a:rPr lang="hu-HU" b="1" dirty="0" err="1"/>
              <a:t>machine</a:t>
            </a:r>
            <a:r>
              <a:rPr lang="hu-HU" b="1" dirty="0"/>
              <a:t> </a:t>
            </a:r>
            <a:r>
              <a:rPr lang="hu-HU" b="1" dirty="0" err="1"/>
              <a:t>SKUs</a:t>
            </a:r>
            <a:endParaRPr lang="hu-HU" b="1" dirty="0"/>
          </a:p>
          <a:p>
            <a:pPr marL="800100" lvl="1" indent="-342900" algn="just">
              <a:lnSpc>
                <a:spcPct val="100000"/>
              </a:lnSpc>
              <a:buFont typeface="Arial" panose="020B0604020202020204" pitchFamily="34" charset="0"/>
              <a:buChar char="•"/>
            </a:pPr>
            <a:r>
              <a:rPr lang="hu-HU" b="1" dirty="0" err="1"/>
              <a:t>Allowed</a:t>
            </a:r>
            <a:r>
              <a:rPr lang="hu-HU" b="1" dirty="0"/>
              <a:t> </a:t>
            </a:r>
            <a:r>
              <a:rPr lang="hu-HU" b="1" dirty="0" err="1"/>
              <a:t>locations</a:t>
            </a:r>
            <a:r>
              <a:rPr lang="hu-HU" b="1" dirty="0"/>
              <a:t> </a:t>
            </a:r>
          </a:p>
          <a:p>
            <a:pPr marL="800100" lvl="1" indent="-342900" algn="just">
              <a:lnSpc>
                <a:spcPct val="100000"/>
              </a:lnSpc>
              <a:buFont typeface="Arial" panose="020B0604020202020204" pitchFamily="34" charset="0"/>
              <a:buChar char="•"/>
            </a:pPr>
            <a:r>
              <a:rPr lang="en-US" b="1" dirty="0"/>
              <a:t>MFA should be enabled on accounts with write permissions on your subscription</a:t>
            </a:r>
            <a:r>
              <a:rPr lang="hu-HU" b="1" dirty="0"/>
              <a:t> </a:t>
            </a:r>
          </a:p>
          <a:p>
            <a:pPr marL="800100" lvl="1" indent="-342900" algn="just">
              <a:lnSpc>
                <a:spcPct val="100000"/>
              </a:lnSpc>
              <a:buFont typeface="Arial" panose="020B0604020202020204" pitchFamily="34" charset="0"/>
              <a:buChar char="•"/>
            </a:pPr>
            <a:r>
              <a:rPr lang="en-US" b="1" dirty="0"/>
              <a:t>CORS should not allow every resource to access your web applications</a:t>
            </a:r>
            <a:r>
              <a:rPr lang="hu-HU" b="1" dirty="0"/>
              <a:t> </a:t>
            </a:r>
          </a:p>
          <a:p>
            <a:pPr marL="800100" lvl="1" indent="-342900" algn="just">
              <a:lnSpc>
                <a:spcPct val="100000"/>
              </a:lnSpc>
              <a:buFont typeface="Arial" panose="020B0604020202020204" pitchFamily="34" charset="0"/>
              <a:buChar char="•"/>
            </a:pPr>
            <a:r>
              <a:rPr lang="en-US" b="1" dirty="0"/>
              <a:t>System updates should be installed on your machines</a:t>
            </a:r>
            <a:endParaRPr lang="hu-HU" dirty="0"/>
          </a:p>
        </p:txBody>
      </p:sp>
    </p:spTree>
    <p:extLst>
      <p:ext uri="{BB962C8B-B14F-4D97-AF65-F5344CB8AC3E}">
        <p14:creationId xmlns:p14="http://schemas.microsoft.com/office/powerpoint/2010/main" val="3882946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524000" y="488029"/>
            <a:ext cx="9144000" cy="1133157"/>
          </a:xfrm>
        </p:spPr>
        <p:txBody>
          <a:bodyPr>
            <a:normAutofit fontScale="90000"/>
          </a:bodyPr>
          <a:lstStyle/>
          <a:p>
            <a:r>
              <a:rPr lang="en-US" b="1" dirty="0"/>
              <a:t>Assign the definition to resources</a:t>
            </a:r>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1567841" y="1621186"/>
            <a:ext cx="9144000" cy="5055187"/>
          </a:xfrm>
        </p:spPr>
        <p:txBody>
          <a:bodyPr>
            <a:normAutofit/>
          </a:bodyPr>
          <a:lstStyle/>
          <a:p>
            <a:pPr algn="just"/>
            <a:r>
              <a:rPr lang="en-US" dirty="0"/>
              <a:t>To implement your policy definitions, you assign definitions to resources</a:t>
            </a:r>
            <a:r>
              <a:rPr lang="hu-HU" dirty="0"/>
              <a:t>. </a:t>
            </a:r>
            <a:r>
              <a:rPr lang="en-US" dirty="0"/>
              <a:t>A </a:t>
            </a:r>
            <a:r>
              <a:rPr lang="en-US" i="1" dirty="0"/>
              <a:t>policy assignment</a:t>
            </a:r>
            <a:r>
              <a:rPr lang="en-US" dirty="0"/>
              <a:t> is a policy definition that takes place within a specific scope</a:t>
            </a:r>
            <a:r>
              <a:rPr lang="hu-HU" dirty="0"/>
              <a:t>. </a:t>
            </a:r>
            <a:r>
              <a:rPr lang="en-US" dirty="0"/>
              <a:t>This scope could be a management group (a collection of multiple subscriptions), a single subscription, or a resource group</a:t>
            </a:r>
            <a:r>
              <a:rPr lang="hu-HU" dirty="0"/>
              <a:t>. </a:t>
            </a:r>
          </a:p>
          <a:p>
            <a:pPr algn="just"/>
            <a:r>
              <a:rPr lang="en-US" dirty="0"/>
              <a:t>Policy assignments are inherited by all child resources within that scope</a:t>
            </a:r>
            <a:r>
              <a:rPr lang="hu-HU" dirty="0"/>
              <a:t>. </a:t>
            </a:r>
          </a:p>
        </p:txBody>
      </p:sp>
    </p:spTree>
    <p:extLst>
      <p:ext uri="{BB962C8B-B14F-4D97-AF65-F5344CB8AC3E}">
        <p14:creationId xmlns:p14="http://schemas.microsoft.com/office/powerpoint/2010/main" val="2868928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59281" y="447095"/>
            <a:ext cx="9144000" cy="1133157"/>
          </a:xfrm>
        </p:spPr>
        <p:txBody>
          <a:bodyPr>
            <a:normAutofit/>
          </a:bodyPr>
          <a:lstStyle/>
          <a:p>
            <a:r>
              <a:rPr lang="hu-HU" b="1" dirty="0" err="1"/>
              <a:t>Review</a:t>
            </a:r>
            <a:r>
              <a:rPr lang="hu-HU" b="1" dirty="0"/>
              <a:t> </a:t>
            </a:r>
            <a:r>
              <a:rPr lang="hu-HU" b="1" dirty="0" err="1"/>
              <a:t>the</a:t>
            </a:r>
            <a:r>
              <a:rPr lang="hu-HU" b="1" dirty="0"/>
              <a:t> </a:t>
            </a:r>
            <a:r>
              <a:rPr lang="hu-HU" b="1" dirty="0" err="1"/>
              <a:t>evaluation</a:t>
            </a:r>
            <a:r>
              <a:rPr lang="hu-HU" b="1" dirty="0"/>
              <a:t> </a:t>
            </a:r>
            <a:r>
              <a:rPr lang="hu-HU" b="1" dirty="0" err="1"/>
              <a:t>results</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00626" y="1421704"/>
            <a:ext cx="11475928" cy="5160723"/>
          </a:xfrm>
        </p:spPr>
        <p:txBody>
          <a:bodyPr>
            <a:normAutofit/>
          </a:bodyPr>
          <a:lstStyle/>
          <a:p>
            <a:pPr algn="just">
              <a:lnSpc>
                <a:spcPct val="100000"/>
              </a:lnSpc>
            </a:pPr>
            <a:r>
              <a:rPr lang="en-US" dirty="0"/>
              <a:t>When a condition is evaluated against your existing resources, each resource is marked as compliant or noncompliant</a:t>
            </a:r>
            <a:r>
              <a:rPr lang="hu-HU" dirty="0"/>
              <a:t>.</a:t>
            </a:r>
          </a:p>
          <a:p>
            <a:pPr algn="just">
              <a:lnSpc>
                <a:spcPct val="100000"/>
              </a:lnSpc>
            </a:pPr>
            <a:r>
              <a:rPr lang="en-US" dirty="0"/>
              <a:t>Policy evaluation happens about once per hour. If you make changes to your policy definition and create a policy assignment, that policy is evaluated over your resources within the hour</a:t>
            </a:r>
            <a:r>
              <a:rPr lang="hu-HU" dirty="0"/>
              <a:t>.</a:t>
            </a:r>
          </a:p>
        </p:txBody>
      </p:sp>
    </p:spTree>
    <p:extLst>
      <p:ext uri="{BB962C8B-B14F-4D97-AF65-F5344CB8AC3E}">
        <p14:creationId xmlns:p14="http://schemas.microsoft.com/office/powerpoint/2010/main" val="2534583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59281" y="447095"/>
            <a:ext cx="9144000" cy="1133157"/>
          </a:xfrm>
        </p:spPr>
        <p:txBody>
          <a:bodyPr>
            <a:normAutofit/>
          </a:bodyPr>
          <a:lstStyle/>
          <a:p>
            <a:r>
              <a:rPr lang="hu-HU" b="1" dirty="0" err="1"/>
              <a:t>Azure</a:t>
            </a:r>
            <a:r>
              <a:rPr lang="hu-HU" b="1" dirty="0"/>
              <a:t> Policy </a:t>
            </a:r>
            <a:r>
              <a:rPr lang="hu-HU" b="1" dirty="0" err="1"/>
              <a:t>initiatives</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00626" y="1580252"/>
            <a:ext cx="11475928" cy="5002175"/>
          </a:xfrm>
        </p:spPr>
        <p:txBody>
          <a:bodyPr>
            <a:normAutofit lnSpcReduction="10000"/>
          </a:bodyPr>
          <a:lstStyle/>
          <a:p>
            <a:pPr algn="just">
              <a:lnSpc>
                <a:spcPct val="100000"/>
              </a:lnSpc>
            </a:pPr>
            <a:r>
              <a:rPr lang="en-US" dirty="0"/>
              <a:t>An Azure Policy initiative is a way of grouping related policies into one set</a:t>
            </a:r>
            <a:r>
              <a:rPr lang="hu-HU" dirty="0"/>
              <a:t>. </a:t>
            </a:r>
            <a:r>
              <a:rPr lang="en-US" dirty="0"/>
              <a:t>The initiative definition contains all of the policy definitions to help track your compliance state for a larger goal</a:t>
            </a:r>
            <a:r>
              <a:rPr lang="hu-HU" dirty="0"/>
              <a:t>.</a:t>
            </a:r>
          </a:p>
          <a:p>
            <a:pPr algn="just">
              <a:lnSpc>
                <a:spcPct val="100000"/>
              </a:lnSpc>
            </a:pPr>
            <a:endParaRPr lang="hu-HU" dirty="0"/>
          </a:p>
          <a:p>
            <a:pPr algn="just">
              <a:lnSpc>
                <a:spcPct val="100000"/>
              </a:lnSpc>
            </a:pPr>
            <a:r>
              <a:rPr lang="en-US" b="1" dirty="0"/>
              <a:t>Enable Monitoring in Azure Security Center</a:t>
            </a:r>
            <a:r>
              <a:rPr lang="hu-HU" b="1" dirty="0"/>
              <a:t> (</a:t>
            </a:r>
            <a:r>
              <a:rPr lang="en-US" dirty="0"/>
              <a:t>contains over 100 separate policy definitions</a:t>
            </a:r>
            <a:r>
              <a:rPr lang="hu-HU" b="1" dirty="0"/>
              <a:t>)</a:t>
            </a:r>
            <a:r>
              <a:rPr lang="hu-HU" dirty="0"/>
              <a:t>: </a:t>
            </a:r>
            <a:r>
              <a:rPr lang="en-US" dirty="0"/>
              <a:t>to monitor all of the available security recommendations for all Azure resource types in Azure Security Center</a:t>
            </a:r>
            <a:r>
              <a:rPr lang="hu-HU" dirty="0"/>
              <a:t>.</a:t>
            </a:r>
          </a:p>
          <a:p>
            <a:pPr algn="just">
              <a:lnSpc>
                <a:spcPct val="100000"/>
              </a:lnSpc>
            </a:pPr>
            <a:endParaRPr lang="hu-HU" dirty="0"/>
          </a:p>
          <a:p>
            <a:pPr algn="just">
              <a:lnSpc>
                <a:spcPct val="100000"/>
              </a:lnSpc>
            </a:pPr>
            <a:r>
              <a:rPr lang="en-US" dirty="0"/>
              <a:t>Under this initiative, the following policy definitions are included</a:t>
            </a:r>
            <a:r>
              <a:rPr lang="hu-HU" dirty="0"/>
              <a:t>:</a:t>
            </a:r>
          </a:p>
          <a:p>
            <a:pPr marL="342900" indent="-342900" algn="just">
              <a:lnSpc>
                <a:spcPct val="100000"/>
              </a:lnSpc>
              <a:buFont typeface="Arial" panose="020B0604020202020204" pitchFamily="34" charset="0"/>
              <a:buChar char="•"/>
            </a:pPr>
            <a:r>
              <a:rPr lang="hu-HU" b="1" dirty="0"/>
              <a:t>Monitor </a:t>
            </a:r>
            <a:r>
              <a:rPr lang="hu-HU" b="1" dirty="0" err="1"/>
              <a:t>unencrypted</a:t>
            </a:r>
            <a:r>
              <a:rPr lang="hu-HU" b="1" dirty="0"/>
              <a:t> SQL </a:t>
            </a:r>
            <a:r>
              <a:rPr lang="hu-HU" b="1" dirty="0" err="1"/>
              <a:t>Database</a:t>
            </a:r>
            <a:r>
              <a:rPr lang="hu-HU" b="1" dirty="0"/>
              <a:t> in </a:t>
            </a:r>
            <a:r>
              <a:rPr lang="hu-HU" b="1" dirty="0" err="1"/>
              <a:t>Security</a:t>
            </a:r>
            <a:r>
              <a:rPr lang="hu-HU" b="1" dirty="0"/>
              <a:t> Center</a:t>
            </a:r>
          </a:p>
          <a:p>
            <a:pPr marL="342900" indent="-342900" algn="just">
              <a:lnSpc>
                <a:spcPct val="100000"/>
              </a:lnSpc>
              <a:buFont typeface="Arial" panose="020B0604020202020204" pitchFamily="34" charset="0"/>
              <a:buChar char="•"/>
            </a:pPr>
            <a:r>
              <a:rPr lang="hu-HU" b="1" dirty="0"/>
              <a:t>Monitor OS </a:t>
            </a:r>
            <a:r>
              <a:rPr lang="hu-HU" b="1" dirty="0" err="1"/>
              <a:t>vulnerabilities</a:t>
            </a:r>
            <a:r>
              <a:rPr lang="hu-HU" b="1" dirty="0"/>
              <a:t> in </a:t>
            </a:r>
            <a:r>
              <a:rPr lang="hu-HU" b="1" dirty="0" err="1"/>
              <a:t>Security</a:t>
            </a:r>
            <a:r>
              <a:rPr lang="hu-HU" b="1" dirty="0"/>
              <a:t> Center</a:t>
            </a:r>
          </a:p>
          <a:p>
            <a:pPr marL="342900" indent="-342900" algn="just">
              <a:lnSpc>
                <a:spcPct val="100000"/>
              </a:lnSpc>
              <a:buFont typeface="Arial" panose="020B0604020202020204" pitchFamily="34" charset="0"/>
              <a:buChar char="•"/>
            </a:pPr>
            <a:r>
              <a:rPr lang="en-US" b="1" dirty="0"/>
              <a:t>Monitor missing Endpoint Protection in Security Center</a:t>
            </a:r>
            <a:endParaRPr lang="hu-HU" dirty="0"/>
          </a:p>
        </p:txBody>
      </p:sp>
    </p:spTree>
    <p:extLst>
      <p:ext uri="{BB962C8B-B14F-4D97-AF65-F5344CB8AC3E}">
        <p14:creationId xmlns:p14="http://schemas.microsoft.com/office/powerpoint/2010/main" val="1547804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A34682F-C697-4717-A387-9B9C3E3F5782}"/>
              </a:ext>
            </a:extLst>
          </p:cNvPr>
          <p:cNvSpPr>
            <a:spLocks noGrp="1"/>
          </p:cNvSpPr>
          <p:nvPr>
            <p:ph type="ctrTitle"/>
          </p:nvPr>
        </p:nvSpPr>
        <p:spPr>
          <a:xfrm>
            <a:off x="1459281" y="447095"/>
            <a:ext cx="9144000" cy="1133157"/>
          </a:xfrm>
        </p:spPr>
        <p:txBody>
          <a:bodyPr>
            <a:normAutofit/>
          </a:bodyPr>
          <a:lstStyle/>
          <a:p>
            <a:r>
              <a:rPr lang="hu-HU" b="1" dirty="0" err="1"/>
              <a:t>Assign</a:t>
            </a:r>
            <a:r>
              <a:rPr lang="hu-HU" b="1" dirty="0"/>
              <a:t> an </a:t>
            </a:r>
            <a:r>
              <a:rPr lang="hu-HU" b="1" dirty="0" err="1"/>
              <a:t>initiative</a:t>
            </a:r>
            <a:endParaRPr lang="hu-HU" b="1" dirty="0"/>
          </a:p>
        </p:txBody>
      </p:sp>
      <p:sp>
        <p:nvSpPr>
          <p:cNvPr id="3" name="Alcím 2">
            <a:extLst>
              <a:ext uri="{FF2B5EF4-FFF2-40B4-BE49-F238E27FC236}">
                <a16:creationId xmlns:a16="http://schemas.microsoft.com/office/drawing/2014/main" id="{6F3B4F90-061C-4504-98CB-CBC8C8B033E7}"/>
              </a:ext>
            </a:extLst>
          </p:cNvPr>
          <p:cNvSpPr>
            <a:spLocks noGrp="1"/>
          </p:cNvSpPr>
          <p:nvPr>
            <p:ph type="subTitle" idx="1"/>
          </p:nvPr>
        </p:nvSpPr>
        <p:spPr>
          <a:xfrm>
            <a:off x="300626" y="1580252"/>
            <a:ext cx="11475928" cy="5002175"/>
          </a:xfrm>
        </p:spPr>
        <p:txBody>
          <a:bodyPr>
            <a:normAutofit/>
          </a:bodyPr>
          <a:lstStyle/>
          <a:p>
            <a:pPr algn="just"/>
            <a:r>
              <a:rPr lang="en-US" dirty="0"/>
              <a:t>Like a policy assignment, an initiative assignment is an initiative definition that's assigned to a specific scope of a management group, a subscription, or a resource group</a:t>
            </a:r>
            <a:r>
              <a:rPr lang="hu-HU" dirty="0"/>
              <a:t>.</a:t>
            </a:r>
          </a:p>
          <a:p>
            <a:pPr algn="just"/>
            <a:r>
              <a:rPr lang="hu-HU" dirty="0"/>
              <a:t>A</a:t>
            </a:r>
            <a:r>
              <a:rPr lang="en-US" dirty="0"/>
              <a:t>n initiative enables you to increase the number of policies over time</a:t>
            </a:r>
            <a:r>
              <a:rPr lang="hu-HU" dirty="0"/>
              <a:t>. </a:t>
            </a:r>
            <a:r>
              <a:rPr lang="en-US" dirty="0"/>
              <a:t>Because the associated initiative remains assigned, it's easier to add and remove policies without the need to change the policy assignment for your resources</a:t>
            </a:r>
            <a:r>
              <a:rPr lang="hu-HU" dirty="0"/>
              <a:t>. </a:t>
            </a:r>
          </a:p>
          <a:p>
            <a:pPr algn="just">
              <a:lnSpc>
                <a:spcPct val="100000"/>
              </a:lnSpc>
            </a:pPr>
            <a:endParaRPr lang="hu-HU" dirty="0"/>
          </a:p>
        </p:txBody>
      </p:sp>
    </p:spTree>
    <p:extLst>
      <p:ext uri="{BB962C8B-B14F-4D97-AF65-F5344CB8AC3E}">
        <p14:creationId xmlns:p14="http://schemas.microsoft.com/office/powerpoint/2010/main" val="2200560434"/>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6820</TotalTime>
  <Words>1464</Words>
  <Application>Microsoft Office PowerPoint</Application>
  <PresentationFormat>Szélesvásznú</PresentationFormat>
  <Paragraphs>184</Paragraphs>
  <Slides>22</Slides>
  <Notes>21</Notes>
  <HiddenSlides>0</HiddenSlides>
  <MMClips>0</MMClips>
  <ScaleCrop>false</ScaleCrop>
  <HeadingPairs>
    <vt:vector size="6" baseType="variant">
      <vt:variant>
        <vt:lpstr>Használt betűtípusok</vt:lpstr>
      </vt:variant>
      <vt:variant>
        <vt:i4>6</vt:i4>
      </vt:variant>
      <vt:variant>
        <vt:lpstr>Téma</vt:lpstr>
      </vt:variant>
      <vt:variant>
        <vt:i4>1</vt:i4>
      </vt:variant>
      <vt:variant>
        <vt:lpstr>Diacímek</vt:lpstr>
      </vt:variant>
      <vt:variant>
        <vt:i4>22</vt:i4>
      </vt:variant>
    </vt:vector>
  </HeadingPairs>
  <TitlesOfParts>
    <vt:vector size="29" baseType="lpstr">
      <vt:lpstr>Arial</vt:lpstr>
      <vt:lpstr>Calibri</vt:lpstr>
      <vt:lpstr>Calibri Light</vt:lpstr>
      <vt:lpstr>Segoe UI</vt:lpstr>
      <vt:lpstr>Segoe UI Light</vt:lpstr>
      <vt:lpstr>Times New Roman</vt:lpstr>
      <vt:lpstr>Office-téma</vt:lpstr>
      <vt:lpstr>Microsoft Azure Fundamentals</vt:lpstr>
      <vt:lpstr>Governance and compliance</vt:lpstr>
      <vt:lpstr>Azure Policy</vt:lpstr>
      <vt:lpstr>Azure Policy</vt:lpstr>
      <vt:lpstr>Create a policy definition</vt:lpstr>
      <vt:lpstr>Assign the definition to resources</vt:lpstr>
      <vt:lpstr>Review the evaluation results</vt:lpstr>
      <vt:lpstr>Azure Policy initiatives</vt:lpstr>
      <vt:lpstr>Assign an initiative</vt:lpstr>
      <vt:lpstr>Resource locks</vt:lpstr>
      <vt:lpstr>Service Trust portal</vt:lpstr>
      <vt:lpstr>Microsoft Purview</vt:lpstr>
      <vt:lpstr>Microsoft Purview</vt:lpstr>
      <vt:lpstr>Cloud Adoption Framework</vt:lpstr>
      <vt:lpstr>Cloud Adoption Framework</vt:lpstr>
      <vt:lpstr>Define your strategy</vt:lpstr>
      <vt:lpstr>Make a plan</vt:lpstr>
      <vt:lpstr>Ready your organization</vt:lpstr>
      <vt:lpstr>Adopt the cloud</vt:lpstr>
      <vt:lpstr>Govern and manage your cloud environments</vt:lpstr>
      <vt:lpstr>Questions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Labview bevezető</dc:title>
  <dc:creator>ADAM</dc:creator>
  <cp:lastModifiedBy>ADAM</cp:lastModifiedBy>
  <cp:revision>304</cp:revision>
  <dcterms:created xsi:type="dcterms:W3CDTF">2019-09-08T15:46:29Z</dcterms:created>
  <dcterms:modified xsi:type="dcterms:W3CDTF">2024-02-08T22:46:16Z</dcterms:modified>
</cp:coreProperties>
</file>